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9"/>
  </p:notesMasterIdLst>
  <p:sldIdLst>
    <p:sldId id="256" r:id="rId2"/>
    <p:sldId id="321" r:id="rId3"/>
    <p:sldId id="322" r:id="rId4"/>
    <p:sldId id="463" r:id="rId5"/>
    <p:sldId id="461" r:id="rId6"/>
    <p:sldId id="462" r:id="rId7"/>
    <p:sldId id="257" r:id="rId8"/>
    <p:sldId id="265" r:id="rId9"/>
    <p:sldId id="266" r:id="rId10"/>
    <p:sldId id="260" r:id="rId11"/>
    <p:sldId id="267" r:id="rId12"/>
    <p:sldId id="263" r:id="rId13"/>
    <p:sldId id="269" r:id="rId14"/>
    <p:sldId id="268" r:id="rId15"/>
    <p:sldId id="264" r:id="rId16"/>
    <p:sldId id="270" r:id="rId17"/>
    <p:sldId id="271" r:id="rId18"/>
    <p:sldId id="272" r:id="rId19"/>
    <p:sldId id="276" r:id="rId20"/>
    <p:sldId id="277" r:id="rId21"/>
    <p:sldId id="274" r:id="rId22"/>
    <p:sldId id="273" r:id="rId23"/>
    <p:sldId id="284" r:id="rId24"/>
    <p:sldId id="285" r:id="rId25"/>
    <p:sldId id="278" r:id="rId26"/>
    <p:sldId id="286" r:id="rId27"/>
    <p:sldId id="287" r:id="rId28"/>
    <p:sldId id="288" r:id="rId29"/>
    <p:sldId id="289" r:id="rId30"/>
    <p:sldId id="290" r:id="rId31"/>
    <p:sldId id="293" r:id="rId32"/>
    <p:sldId id="294" r:id="rId33"/>
    <p:sldId id="292" r:id="rId34"/>
    <p:sldId id="430" r:id="rId35"/>
    <p:sldId id="295" r:id="rId36"/>
    <p:sldId id="296" r:id="rId37"/>
    <p:sldId id="297" r:id="rId38"/>
    <p:sldId id="299" r:id="rId39"/>
    <p:sldId id="301" r:id="rId40"/>
    <p:sldId id="300" r:id="rId41"/>
    <p:sldId id="302" r:id="rId42"/>
    <p:sldId id="279" r:id="rId43"/>
    <p:sldId id="303" r:id="rId44"/>
    <p:sldId id="304" r:id="rId45"/>
    <p:sldId id="309" r:id="rId46"/>
    <p:sldId id="305" r:id="rId47"/>
    <p:sldId id="306" r:id="rId48"/>
    <p:sldId id="307" r:id="rId49"/>
    <p:sldId id="318" r:id="rId50"/>
    <p:sldId id="319" r:id="rId51"/>
    <p:sldId id="403" r:id="rId52"/>
    <p:sldId id="308" r:id="rId53"/>
    <p:sldId id="313" r:id="rId54"/>
    <p:sldId id="312" r:id="rId55"/>
    <p:sldId id="323" r:id="rId56"/>
    <p:sldId id="324" r:id="rId57"/>
    <p:sldId id="426" r:id="rId58"/>
    <p:sldId id="428" r:id="rId59"/>
    <p:sldId id="325" r:id="rId60"/>
    <p:sldId id="435" r:id="rId61"/>
    <p:sldId id="404" r:id="rId62"/>
    <p:sldId id="437" r:id="rId63"/>
    <p:sldId id="438" r:id="rId64"/>
    <p:sldId id="439" r:id="rId65"/>
    <p:sldId id="440" r:id="rId66"/>
    <p:sldId id="443" r:id="rId67"/>
    <p:sldId id="441" r:id="rId68"/>
    <p:sldId id="442" r:id="rId69"/>
    <p:sldId id="451" r:id="rId70"/>
    <p:sldId id="320" r:id="rId71"/>
    <p:sldId id="311" r:id="rId72"/>
    <p:sldId id="446" r:id="rId73"/>
    <p:sldId id="447" r:id="rId74"/>
    <p:sldId id="448" r:id="rId75"/>
    <p:sldId id="449" r:id="rId76"/>
    <p:sldId id="450" r:id="rId77"/>
    <p:sldId id="444" r:id="rId78"/>
    <p:sldId id="445" r:id="rId79"/>
    <p:sldId id="315" r:id="rId80"/>
    <p:sldId id="429" r:id="rId81"/>
    <p:sldId id="316" r:id="rId82"/>
    <p:sldId id="317" r:id="rId83"/>
    <p:sldId id="427" r:id="rId84"/>
    <p:sldId id="432" r:id="rId85"/>
    <p:sldId id="431" r:id="rId86"/>
    <p:sldId id="314" r:id="rId87"/>
    <p:sldId id="280" r:id="rId88"/>
    <p:sldId id="406" r:id="rId89"/>
    <p:sldId id="405" r:id="rId90"/>
    <p:sldId id="407" r:id="rId91"/>
    <p:sldId id="408" r:id="rId92"/>
    <p:sldId id="409" r:id="rId93"/>
    <p:sldId id="410" r:id="rId94"/>
    <p:sldId id="412" r:id="rId95"/>
    <p:sldId id="411" r:id="rId96"/>
    <p:sldId id="413" r:id="rId97"/>
    <p:sldId id="414" r:id="rId98"/>
    <p:sldId id="433" r:id="rId99"/>
    <p:sldId id="415" r:id="rId100"/>
    <p:sldId id="434" r:id="rId101"/>
    <p:sldId id="416" r:id="rId102"/>
    <p:sldId id="418" r:id="rId103"/>
    <p:sldId id="457" r:id="rId104"/>
    <p:sldId id="417" r:id="rId105"/>
    <p:sldId id="458" r:id="rId106"/>
    <p:sldId id="456" r:id="rId107"/>
    <p:sldId id="419" r:id="rId108"/>
    <p:sldId id="452" r:id="rId109"/>
    <p:sldId id="420" r:id="rId110"/>
    <p:sldId id="453" r:id="rId111"/>
    <p:sldId id="421" r:id="rId112"/>
    <p:sldId id="423" r:id="rId113"/>
    <p:sldId id="454" r:id="rId114"/>
    <p:sldId id="455" r:id="rId115"/>
    <p:sldId id="281" r:id="rId116"/>
    <p:sldId id="332" r:id="rId117"/>
    <p:sldId id="335" r:id="rId118"/>
    <p:sldId id="336" r:id="rId119"/>
    <p:sldId id="333" r:id="rId120"/>
    <p:sldId id="337" r:id="rId121"/>
    <p:sldId id="283" r:id="rId122"/>
    <p:sldId id="328" r:id="rId123"/>
    <p:sldId id="327" r:id="rId124"/>
    <p:sldId id="464" r:id="rId125"/>
    <p:sldId id="330" r:id="rId126"/>
    <p:sldId id="395" r:id="rId127"/>
    <p:sldId id="401" r:id="rId128"/>
    <p:sldId id="402" r:id="rId129"/>
    <p:sldId id="326" r:id="rId130"/>
    <p:sldId id="338" r:id="rId131"/>
    <p:sldId id="329" r:id="rId132"/>
    <p:sldId id="459" r:id="rId133"/>
    <p:sldId id="460" r:id="rId134"/>
    <p:sldId id="400" r:id="rId135"/>
    <p:sldId id="425" r:id="rId136"/>
    <p:sldId id="424" r:id="rId137"/>
    <p:sldId id="331" r:id="rId1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,Xuefeng" initials="Y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547" autoAdjust="0"/>
  </p:normalViewPr>
  <p:slideViewPr>
    <p:cSldViewPr>
      <p:cViewPr varScale="1">
        <p:scale>
          <a:sx n="70" d="100"/>
          <a:sy n="70" d="100"/>
        </p:scale>
        <p:origin x="5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6T07:42:38.465" idx="2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6T13:52:58.166" idx="3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BEBE0-02AC-4499-8ADF-C28A35943278}" type="datetimeFigureOut">
              <a:rPr lang="zh-CN" altLang="en-US" smtClean="0"/>
              <a:t>2017/1/17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F57C-29DB-49A2-B079-2A6D9B938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9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53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https://git-scm.com/downloads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0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user.name </a:t>
            </a:r>
            <a:r>
              <a:rPr lang="en-US" altLang="zh-CN" dirty="0" err="1" smtClean="0"/>
              <a:t>yanhaijing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yanhaijing@yeah.net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</a:t>
            </a:r>
            <a:r>
              <a:rPr lang="en-US" altLang="zh-CN" dirty="0" err="1" smtClean="0"/>
              <a:t>core.autocrlf</a:t>
            </a:r>
            <a:r>
              <a:rPr lang="en-US" altLang="zh-CN" dirty="0" smtClean="0"/>
              <a:t> input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alias.st status #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alias.co checkout #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alias.br branch #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br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alias.ci commit #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ssh-keygen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yanxuefeng@baidu.com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cat ~/.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/id_rsa.pub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ssh</a:t>
            </a:r>
            <a:r>
              <a:rPr lang="en-US" altLang="zh-CN" dirty="0" smtClean="0"/>
              <a:t> -T -p 8235 git@icode.baidu.com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37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https://github.com/github/gitignore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1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71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http://gugod.org/2009/12/git-graphing/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21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http://wiki.baidu.com/pages/viewpage.action?pageId=275914971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3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https://git-scm.com/book/zh/v2</a:t>
            </a:r>
          </a:p>
          <a:p>
            <a:r>
              <a:rPr lang="en-US" altLang="zh-CN" dirty="0" smtClean="0"/>
              <a:t>http://marklodato.github.io/visual-git-guide/index-zh-cn.html</a:t>
            </a:r>
          </a:p>
          <a:p>
            <a:r>
              <a:rPr lang="en-US" altLang="zh-CN" dirty="0" smtClean="0"/>
              <a:t>http://rogerdudler.github.io/git-guide/index.zh.html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0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559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单点故障，一切都在服务器上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6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20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97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767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https://github.com/git/git</a:t>
            </a:r>
          </a:p>
          <a:p>
            <a:r>
              <a:rPr lang="en-US" altLang="zh-CN" dirty="0" smtClean="0"/>
              <a:t>https://github.com/torvalds/linux</a:t>
            </a:r>
          </a:p>
          <a:p>
            <a:r>
              <a:rPr lang="en-US" altLang="zh-CN" dirty="0" smtClean="0"/>
              <a:t>https://github.com/eclipse/eclipse</a:t>
            </a:r>
          </a:p>
          <a:p>
            <a:r>
              <a:rPr lang="en-US" altLang="zh-CN" dirty="0" smtClean="0"/>
              <a:t>https://github.com/Microsoft/TypeScript</a:t>
            </a:r>
          </a:p>
          <a:p>
            <a:r>
              <a:rPr lang="en-US" altLang="zh-CN" dirty="0" smtClean="0"/>
              <a:t>https://github.com/WebKit/webkit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0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89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http://gitlab.baidu.com/yanhaijing/git-parser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9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5800" y="2667000"/>
            <a:ext cx="78486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lIns="137160" tIns="0" rIns="164592" bIns="0" anchor="ctr"/>
          <a:lstStyle/>
          <a:p>
            <a:pPr fontAlgn="ctr">
              <a:buClrTx/>
              <a:buSzTx/>
              <a:defRPr/>
            </a:pPr>
            <a:endParaRPr lang="zh-CN" altLang="zh-CN" sz="4800">
              <a:solidFill>
                <a:schemeClr val="bg2"/>
              </a:solidFill>
            </a:endParaRPr>
          </a:p>
        </p:txBody>
      </p:sp>
      <p:sp>
        <p:nvSpPr>
          <p:cNvPr id="3" name="Rectangle 3"/>
          <p:cNvSpPr/>
          <p:nvPr/>
        </p:nvSpPr>
        <p:spPr bwMode="auto">
          <a:xfrm>
            <a:off x="3744913" y="4114800"/>
            <a:ext cx="827087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990600"/>
            <a:ext cx="1905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/>
          <p:nvPr/>
        </p:nvSpPr>
        <p:spPr bwMode="auto">
          <a:xfrm>
            <a:off x="4572000" y="4114800"/>
            <a:ext cx="827088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47663"/>
            <a:ext cx="2057400" cy="57483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47663"/>
            <a:ext cx="6019800" cy="57483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7663"/>
            <a:ext cx="8229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700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700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7663"/>
            <a:ext cx="8229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70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70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70038"/>
            <a:ext cx="8229600" cy="4525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304800" y="304800"/>
            <a:ext cx="8534400" cy="83820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</a:ln>
          <a:effectLst/>
        </p:spPr>
        <p:txBody>
          <a:bodyPr lIns="137160" tIns="0" rIns="164592" bIns="0" anchor="ctr"/>
          <a:lstStyle/>
          <a:p>
            <a:pPr algn="l">
              <a:buClrTx/>
              <a:buSzTx/>
              <a:defRPr/>
            </a:pPr>
            <a:endParaRPr lang="zh-CN" altLang="zh-CN" sz="3200" b="1">
              <a:latin typeface="Arial" panose="020B0604020202020204" pitchFamily="34" charset="0"/>
            </a:endParaRPr>
          </a:p>
        </p:txBody>
      </p:sp>
      <p:pic>
        <p:nvPicPr>
          <p:cNvPr id="3076" name="Picture 4" descr="logonew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9000" y="5929313"/>
            <a:ext cx="1524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7" name="Rectangle 5"/>
          <p:cNvSpPr/>
          <p:nvPr/>
        </p:nvSpPr>
        <p:spPr bwMode="auto">
          <a:xfrm>
            <a:off x="304800" y="1143000"/>
            <a:ext cx="1079500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5718" name="Rectangle 6"/>
          <p:cNvSpPr/>
          <p:nvPr/>
        </p:nvSpPr>
        <p:spPr bwMode="auto">
          <a:xfrm>
            <a:off x="1212850" y="1143000"/>
            <a:ext cx="539750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47663"/>
            <a:ext cx="8229600" cy="777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anose="020B060403050404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–"/>
        <a:defRPr sz="2000" b="1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•"/>
        <a:defRPr sz="2400" b="1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–"/>
        <a:defRPr sz="1600" b="1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ihelp.baidu.com/icode/59" TargetMode="External"/><Relationship Id="rId2" Type="http://schemas.openxmlformats.org/officeDocument/2006/relationships/hyperlink" Target="http://ihelp.baidu.com/icode/16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zh/v2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270892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</a:t>
            </a:r>
            <a:r>
              <a:rPr lang="en-US" altLang="zh-CN" sz="4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颜海镜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分类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LVCS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Local VCS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CVCS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Central VCS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DVCS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Distributed VCS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重写历史</a:t>
            </a:r>
            <a:r>
              <a:rPr lang="en-US" altLang="zh-CN" b="0" dirty="0"/>
              <a:t>-rebase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871" y="1570038"/>
            <a:ext cx="6694257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12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重置揭</a:t>
            </a:r>
            <a:r>
              <a:rPr lang="zh-CN" altLang="en-US" b="0" dirty="0" smtClean="0"/>
              <a:t>密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666" y="3061590"/>
            <a:ext cx="4066667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046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重置揭</a:t>
            </a:r>
            <a:r>
              <a:rPr lang="zh-CN" altLang="en-US" b="0" dirty="0" smtClean="0"/>
              <a:t>密</a:t>
            </a:r>
            <a:r>
              <a:rPr lang="en-US" altLang="zh-CN" b="0" dirty="0" smtClean="0"/>
              <a:t>-reset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86" y="1742543"/>
            <a:ext cx="6971428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217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Reset file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reset xxx – file</a:t>
            </a:r>
          </a:p>
          <a:p>
            <a:r>
              <a:rPr lang="zh-CN" altLang="en-US" dirty="0" smtClean="0"/>
              <a:t>覆盖索引区（</a:t>
            </a:r>
            <a:r>
              <a:rPr lang="zh-CN" altLang="en-US" dirty="0"/>
              <a:t>取消暂存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0944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重置揭</a:t>
            </a:r>
            <a:r>
              <a:rPr lang="zh-CN" altLang="en-US" b="0" dirty="0" smtClean="0"/>
              <a:t>密</a:t>
            </a:r>
            <a:r>
              <a:rPr lang="en-US" altLang="zh-CN" b="0" dirty="0" smtClean="0"/>
              <a:t>-checkout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571" y="1609209"/>
            <a:ext cx="6742857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329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Checkout file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checkout xxx – file</a:t>
            </a:r>
          </a:p>
          <a:p>
            <a:r>
              <a:rPr lang="zh-CN" altLang="en-US" dirty="0" smtClean="0"/>
              <a:t>覆盖索引区，工作区（丢弃修改）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0757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Reset vs checkout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203" y="1570038"/>
            <a:ext cx="624359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01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高级</a:t>
            </a:r>
            <a:r>
              <a:rPr lang="zh-CN" altLang="en-US" b="0" dirty="0" smtClean="0"/>
              <a:t>合并</a:t>
            </a:r>
            <a:endParaRPr lang="zh-CN" altLang="en-US" dirty="0"/>
          </a:p>
        </p:txBody>
      </p:sp>
      <p:pic>
        <p:nvPicPr>
          <p:cNvPr id="8194" name="Picture 2" descr="“git merge”的图片搜索结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96" y="2165911"/>
            <a:ext cx="5068007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15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合并冲突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解决冲突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dd</a:t>
            </a:r>
          </a:p>
          <a:p>
            <a:r>
              <a:rPr lang="en-US" altLang="zh-CN" dirty="0"/>
              <a:t>commit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0218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高级</a:t>
            </a:r>
            <a:r>
              <a:rPr lang="zh-CN" altLang="en-US" b="0" dirty="0" smtClean="0"/>
              <a:t>合并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合并冲突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3" y="1522501"/>
            <a:ext cx="6048674" cy="46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78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史前时代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7" y="1403799"/>
            <a:ext cx="4896546" cy="485844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检出冲突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checkout --conflict=diff3 </a:t>
            </a:r>
            <a:r>
              <a:rPr lang="en-US" altLang="zh-CN" dirty="0" err="1"/>
              <a:t>hello.rb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04864"/>
            <a:ext cx="4176464" cy="43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26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高级合并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中断合并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一团乱麻</a:t>
            </a:r>
            <a:endParaRPr lang="en-US" altLang="zh-CN" dirty="0" smtClean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merge --abort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48233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高级合并</a:t>
            </a:r>
            <a:r>
              <a:rPr lang="en-US" altLang="zh-CN" b="0" dirty="0" smtClean="0"/>
              <a:t>-</a:t>
            </a:r>
            <a:r>
              <a:rPr lang="zh-CN" altLang="en-US" b="0" dirty="0"/>
              <a:t>撤消合并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</a:t>
            </a:r>
            <a:r>
              <a:rPr lang="zh-CN" altLang="en-US" dirty="0" smtClean="0"/>
              <a:t>提交 </a:t>
            </a:r>
            <a:r>
              <a:rPr lang="en-US" altLang="zh-CN" dirty="0" err="1"/>
              <a:t>git</a:t>
            </a:r>
            <a:r>
              <a:rPr lang="en-US" altLang="zh-CN" dirty="0"/>
              <a:t> revert -m 1 HEAD</a:t>
            </a:r>
            <a:endParaRPr lang="en-US" altLang="zh-CN" dirty="0" smtClean="0"/>
          </a:p>
          <a:p>
            <a:r>
              <a:rPr lang="zh-CN" altLang="en-US" dirty="0"/>
              <a:t>未</a:t>
            </a:r>
            <a:r>
              <a:rPr lang="zh-CN" altLang="en-US" dirty="0" smtClean="0"/>
              <a:t>提交 </a:t>
            </a:r>
            <a:r>
              <a:rPr lang="en-US" altLang="zh-CN" dirty="0" err="1"/>
              <a:t>git</a:t>
            </a:r>
            <a:r>
              <a:rPr lang="en-US" altLang="zh-CN" dirty="0"/>
              <a:t> reset --hard HEAD~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356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</a:t>
            </a:r>
            <a:r>
              <a:rPr lang="zh-CN" altLang="en-US" dirty="0" smtClean="0"/>
              <a:t>提交</a:t>
            </a:r>
            <a:r>
              <a:rPr lang="en-US" altLang="zh-CN" dirty="0" smtClean="0"/>
              <a:t>-</a:t>
            </a:r>
            <a:r>
              <a:rPr lang="en-US" altLang="zh-CN" dirty="0" err="1"/>
              <a:t>git</a:t>
            </a:r>
            <a:r>
              <a:rPr lang="en-US" altLang="zh-CN" dirty="0"/>
              <a:t> reset --hard HEAD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64875"/>
            <a:ext cx="8229600" cy="37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86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已提交 </a:t>
            </a:r>
            <a:r>
              <a:rPr lang="en-US" altLang="zh-CN" dirty="0" err="1"/>
              <a:t>git</a:t>
            </a:r>
            <a:r>
              <a:rPr lang="en-US" altLang="zh-CN" dirty="0"/>
              <a:t> revert -m 1 </a:t>
            </a:r>
            <a:r>
              <a:rPr lang="en-US" altLang="zh-CN" dirty="0" smtClean="0"/>
              <a:t>HEAD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28454"/>
            <a:ext cx="8229600" cy="32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02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开发流程</a:t>
            </a:r>
            <a:endParaRPr lang="zh-CN" altLang="en-US" dirty="0"/>
          </a:p>
        </p:txBody>
      </p:sp>
      <p:pic>
        <p:nvPicPr>
          <p:cNvPr id="9218" name="Picture 2" descr="http://static.open-open.com/lib/uploadImg/20150702/20150702143553_3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237706"/>
            <a:ext cx="22479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集中式工作流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065" y="2351405"/>
            <a:ext cx="7086600" cy="296227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key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065" y="2042160"/>
            <a:ext cx="4800600" cy="35814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organization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1570355"/>
            <a:ext cx="7364730" cy="452564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集成管理者工作流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840" y="2670810"/>
            <a:ext cx="6877050" cy="23241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LVCS-</a:t>
            </a:r>
            <a:r>
              <a:rPr lang="en-US" altLang="zh-CN" b="0" kern="1200" dirty="0" err="1"/>
              <a:t>rcs</a:t>
            </a:r>
            <a:r>
              <a:rPr lang="en-US" altLang="zh-CN" dirty="0"/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20943"/>
            <a:ext cx="8229600" cy="442415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392556" y="5733256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cap="none" spc="0" dirty="0" smtClean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无法多人协作</a:t>
            </a:r>
            <a:endParaRPr lang="zh-CN" altLang="en-US" sz="5400" cap="none" spc="0" dirty="0">
              <a:solidFill>
                <a:schemeClr val="accent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Fork &amp; pull request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930" y="1570355"/>
            <a:ext cx="6452870" cy="452564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Icode</a:t>
            </a:r>
            <a:endParaRPr lang="zh-CN" altLang="en-US" dirty="0"/>
          </a:p>
        </p:txBody>
      </p:sp>
      <p:pic>
        <p:nvPicPr>
          <p:cNvPr id="1026" name="Picture 2" descr="“gerrit”的图片搜索结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24" y="1880638"/>
            <a:ext cx="6380952" cy="3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dirty="0" err="1" smtClean="0"/>
              <a:t>gerrit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一种免费、开放源代码的代码审查软件，使用网页界面</a:t>
            </a:r>
          </a:p>
          <a:p>
            <a:r>
              <a:rPr lang="zh-CN" altLang="en-US" dirty="0"/>
              <a:t>利用网页浏览器，同一个团队的软件程序员，可以相互审阅彼此修改后的程序代码，决定是否能够提交，退回或者继续修改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Gerrit</a:t>
            </a:r>
            <a:r>
              <a:rPr lang="zh-CN" altLang="en-US" dirty="0">
                <a:latin typeface="+mj-ea"/>
              </a:rPr>
              <a:t>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 88"/>
          <p:cNvGrpSpPr/>
          <p:nvPr/>
        </p:nvGrpSpPr>
        <p:grpSpPr>
          <a:xfrm>
            <a:off x="550087" y="1772816"/>
            <a:ext cx="7987733" cy="4174104"/>
            <a:chOff x="550087" y="1130166"/>
            <a:chExt cx="7987733" cy="4174104"/>
          </a:xfrm>
        </p:grpSpPr>
        <p:sp>
          <p:nvSpPr>
            <p:cNvPr id="5" name="矩形 4"/>
            <p:cNvSpPr/>
            <p:nvPr/>
          </p:nvSpPr>
          <p:spPr>
            <a:xfrm>
              <a:off x="550087" y="4472059"/>
              <a:ext cx="1913007" cy="807845"/>
            </a:xfrm>
            <a:prstGeom prst="rect">
              <a:avLst/>
            </a:prstGeom>
            <a:solidFill>
              <a:srgbClr val="FDC095"/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6" name="组 85"/>
            <p:cNvGrpSpPr/>
            <p:nvPr/>
          </p:nvGrpSpPr>
          <p:grpSpPr>
            <a:xfrm>
              <a:off x="558566" y="1130166"/>
              <a:ext cx="7979254" cy="4174104"/>
              <a:chOff x="943425" y="1142994"/>
              <a:chExt cx="10214432" cy="5343369"/>
            </a:xfrm>
          </p:grpSpPr>
          <p:grpSp>
            <p:nvGrpSpPr>
              <p:cNvPr id="7" name="组 83"/>
              <p:cNvGrpSpPr/>
              <p:nvPr/>
            </p:nvGrpSpPr>
            <p:grpSpPr>
              <a:xfrm>
                <a:off x="943425" y="1142994"/>
                <a:ext cx="10214432" cy="5297719"/>
                <a:chOff x="943425" y="1142994"/>
                <a:chExt cx="10214432" cy="5297719"/>
              </a:xfrm>
            </p:grpSpPr>
            <p:grpSp>
              <p:nvGrpSpPr>
                <p:cNvPr id="16" name="组 73"/>
                <p:cNvGrpSpPr/>
                <p:nvPr/>
              </p:nvGrpSpPr>
              <p:grpSpPr>
                <a:xfrm>
                  <a:off x="943425" y="1142994"/>
                  <a:ext cx="10214428" cy="4136578"/>
                  <a:chOff x="943425" y="1959429"/>
                  <a:chExt cx="10214428" cy="4136578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943425" y="1959429"/>
                    <a:ext cx="10214428" cy="4136578"/>
                  </a:xfrm>
                  <a:prstGeom prst="rect">
                    <a:avLst/>
                  </a:prstGeom>
                  <a:solidFill>
                    <a:srgbClr val="BACDE0"/>
                  </a:solidFill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4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9" name="组 39"/>
                  <p:cNvGrpSpPr/>
                  <p:nvPr/>
                </p:nvGrpSpPr>
                <p:grpSpPr>
                  <a:xfrm>
                    <a:off x="5279573" y="4688126"/>
                    <a:ext cx="5116285" cy="573310"/>
                    <a:chOff x="5497286" y="3726549"/>
                    <a:chExt cx="4697462" cy="645873"/>
                  </a:xfrm>
                </p:grpSpPr>
                <p:sp>
                  <p:nvSpPr>
                    <p:cNvPr id="74" name="矩形 73"/>
                    <p:cNvSpPr/>
                    <p:nvPr/>
                  </p:nvSpPr>
                  <p:spPr>
                    <a:xfrm>
                      <a:off x="5497286" y="3726549"/>
                      <a:ext cx="4680863" cy="645873"/>
                    </a:xfrm>
                    <a:prstGeom prst="rect">
                      <a:avLst/>
                    </a:prstGeom>
                    <a:solidFill>
                      <a:srgbClr val="BFD299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5" name="文本框 74"/>
                    <p:cNvSpPr txBox="1"/>
                    <p:nvPr/>
                  </p:nvSpPr>
                  <p:spPr>
                    <a:xfrm>
                      <a:off x="5513885" y="3859828"/>
                      <a:ext cx="4680863" cy="443860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Cache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0" name="组 38"/>
                  <p:cNvGrpSpPr/>
                  <p:nvPr/>
                </p:nvGrpSpPr>
                <p:grpSpPr>
                  <a:xfrm>
                    <a:off x="1687285" y="4695386"/>
                    <a:ext cx="3392715" cy="566049"/>
                    <a:chOff x="1538519" y="3770092"/>
                    <a:chExt cx="3668481" cy="645873"/>
                  </a:xfrm>
                </p:grpSpPr>
                <p:sp>
                  <p:nvSpPr>
                    <p:cNvPr id="72" name="矩形 71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BFD299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3" name="文本框 72"/>
                    <p:cNvSpPr txBox="1"/>
                    <p:nvPr/>
                  </p:nvSpPr>
                  <p:spPr>
                    <a:xfrm>
                      <a:off x="1538520" y="3905341"/>
                      <a:ext cx="3648862" cy="449553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Index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1" name="组 40"/>
                  <p:cNvGrpSpPr/>
                  <p:nvPr/>
                </p:nvGrpSpPr>
                <p:grpSpPr>
                  <a:xfrm rot="5400000">
                    <a:off x="-623281" y="3785522"/>
                    <a:ext cx="3884385" cy="518877"/>
                    <a:chOff x="1538518" y="16304213"/>
                    <a:chExt cx="3684425" cy="645873"/>
                  </a:xfrm>
                </p:grpSpPr>
                <p:sp>
                  <p:nvSpPr>
                    <p:cNvPr id="70" name="矩形 69"/>
                    <p:cNvSpPr/>
                    <p:nvPr/>
                  </p:nvSpPr>
                  <p:spPr>
                    <a:xfrm>
                      <a:off x="1538518" y="16304213"/>
                      <a:ext cx="3668481" cy="645873"/>
                    </a:xfrm>
                    <a:prstGeom prst="rect">
                      <a:avLst/>
                    </a:prstGeom>
                    <a:solidFill>
                      <a:srgbClr val="99CC99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1" name="文本框 70"/>
                    <p:cNvSpPr txBox="1"/>
                    <p:nvPr/>
                  </p:nvSpPr>
                  <p:spPr>
                    <a:xfrm>
                      <a:off x="1556053" y="16363592"/>
                      <a:ext cx="3666890" cy="490424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zh-CN" sz="1400" dirty="0" smtClean="0"/>
                        <a:t>P</a:t>
                      </a:r>
                      <a:r>
                        <a:rPr kumimoji="1" lang="en-US" altLang="zh-CN" sz="1400" dirty="0" err="1" smtClean="0"/>
                        <a:t>lugins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2" name="组 43"/>
                  <p:cNvGrpSpPr/>
                  <p:nvPr/>
                </p:nvGrpSpPr>
                <p:grpSpPr>
                  <a:xfrm rot="5400000">
                    <a:off x="8826495" y="3780984"/>
                    <a:ext cx="3866244" cy="509807"/>
                    <a:chOff x="1538519" y="3770092"/>
                    <a:chExt cx="3668481" cy="645873"/>
                  </a:xfrm>
                </p:grpSpPr>
                <p:sp>
                  <p:nvSpPr>
                    <p:cNvPr id="68" name="矩形 67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99CC99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9" name="文本框 68"/>
                    <p:cNvSpPr txBox="1"/>
                    <p:nvPr/>
                  </p:nvSpPr>
                  <p:spPr>
                    <a:xfrm>
                      <a:off x="1540120" y="3844041"/>
                      <a:ext cx="3634858" cy="499148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Hooks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3" name="组 46"/>
                  <p:cNvGrpSpPr/>
                  <p:nvPr/>
                </p:nvGrpSpPr>
                <p:grpSpPr>
                  <a:xfrm>
                    <a:off x="1680035" y="5399326"/>
                    <a:ext cx="4579252" cy="569679"/>
                    <a:chOff x="1538519" y="3770092"/>
                    <a:chExt cx="3668481" cy="645873"/>
                  </a:xfrm>
                </p:grpSpPr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BFD299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7" name="文本框 66"/>
                    <p:cNvSpPr txBox="1"/>
                    <p:nvPr/>
                  </p:nvSpPr>
                  <p:spPr>
                    <a:xfrm>
                      <a:off x="1544471" y="3923680"/>
                      <a:ext cx="3662528" cy="446688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GWTORM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4" name="组 49"/>
                  <p:cNvGrpSpPr/>
                  <p:nvPr/>
                </p:nvGrpSpPr>
                <p:grpSpPr>
                  <a:xfrm>
                    <a:off x="6422571" y="5410210"/>
                    <a:ext cx="3955143" cy="558796"/>
                    <a:chOff x="1538519" y="3770092"/>
                    <a:chExt cx="3685386" cy="645873"/>
                  </a:xfrm>
                </p:grpSpPr>
                <p:sp>
                  <p:nvSpPr>
                    <p:cNvPr id="64" name="矩形 63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BFD299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5" name="文本框 64"/>
                    <p:cNvSpPr txBox="1"/>
                    <p:nvPr/>
                  </p:nvSpPr>
                  <p:spPr>
                    <a:xfrm>
                      <a:off x="1555426" y="3926108"/>
                      <a:ext cx="3668479" cy="455389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JGit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5" name="组 52"/>
                  <p:cNvGrpSpPr/>
                  <p:nvPr/>
                </p:nvGrpSpPr>
                <p:grpSpPr>
                  <a:xfrm>
                    <a:off x="1676403" y="3385474"/>
                    <a:ext cx="4070819" cy="533395"/>
                    <a:chOff x="1538519" y="4560976"/>
                    <a:chExt cx="3681211" cy="645873"/>
                  </a:xfrm>
                </p:grpSpPr>
                <p:sp>
                  <p:nvSpPr>
                    <p:cNvPr id="62" name="矩形 61"/>
                    <p:cNvSpPr/>
                    <p:nvPr/>
                  </p:nvSpPr>
                  <p:spPr>
                    <a:xfrm>
                      <a:off x="1538519" y="4560976"/>
                      <a:ext cx="3668481" cy="645873"/>
                    </a:xfrm>
                    <a:prstGeom prst="rect">
                      <a:avLst/>
                    </a:prstGeom>
                    <a:solidFill>
                      <a:srgbClr val="C7BDD6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3" name="文本框 62"/>
                    <p:cNvSpPr txBox="1"/>
                    <p:nvPr/>
                  </p:nvSpPr>
                  <p:spPr>
                    <a:xfrm>
                      <a:off x="1548362" y="4669228"/>
                      <a:ext cx="3671368" cy="477074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Auth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6" name="组 55"/>
                  <p:cNvGrpSpPr/>
                  <p:nvPr/>
                </p:nvGrpSpPr>
                <p:grpSpPr>
                  <a:xfrm>
                    <a:off x="5878287" y="3392732"/>
                    <a:ext cx="4517570" cy="526136"/>
                    <a:chOff x="1538519" y="4571884"/>
                    <a:chExt cx="3671427" cy="645873"/>
                  </a:xfrm>
                </p:grpSpPr>
                <p:sp>
                  <p:nvSpPr>
                    <p:cNvPr id="60" name="矩形 59"/>
                    <p:cNvSpPr/>
                    <p:nvPr/>
                  </p:nvSpPr>
                  <p:spPr>
                    <a:xfrm>
                      <a:off x="1538519" y="4571884"/>
                      <a:ext cx="3668481" cy="645873"/>
                    </a:xfrm>
                    <a:prstGeom prst="rect">
                      <a:avLst/>
                    </a:prstGeom>
                    <a:solidFill>
                      <a:srgbClr val="C7BDD6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1" name="文本框 60"/>
                    <p:cNvSpPr txBox="1"/>
                    <p:nvPr/>
                  </p:nvSpPr>
                  <p:spPr>
                    <a:xfrm>
                      <a:off x="1553264" y="4679225"/>
                      <a:ext cx="3656682" cy="483657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Access</a:t>
                      </a:r>
                      <a:r>
                        <a:rPr kumimoji="1" lang="zh-CN" altLang="en-US" sz="1400" dirty="0" smtClean="0"/>
                        <a:t> </a:t>
                      </a:r>
                      <a:r>
                        <a:rPr kumimoji="1" lang="en-US" altLang="zh-CN" sz="1400" dirty="0" smtClean="0"/>
                        <a:t>Controls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7" name="组 58"/>
                  <p:cNvGrpSpPr/>
                  <p:nvPr/>
                </p:nvGrpSpPr>
                <p:grpSpPr>
                  <a:xfrm>
                    <a:off x="1676401" y="4031358"/>
                    <a:ext cx="2169886" cy="522505"/>
                    <a:chOff x="1538519" y="3770092"/>
                    <a:chExt cx="3668481" cy="645873"/>
                  </a:xfrm>
                </p:grpSpPr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C7BDD6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9" name="文本框 58"/>
                    <p:cNvSpPr txBox="1"/>
                    <p:nvPr/>
                  </p:nvSpPr>
                  <p:spPr>
                    <a:xfrm>
                      <a:off x="1587597" y="3876970"/>
                      <a:ext cx="3514847" cy="487017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Projects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8" name="组 61"/>
                  <p:cNvGrpSpPr/>
                  <p:nvPr/>
                </p:nvGrpSpPr>
                <p:grpSpPr>
                  <a:xfrm>
                    <a:off x="4009572" y="4020473"/>
                    <a:ext cx="1905000" cy="533391"/>
                    <a:chOff x="1506340" y="3770092"/>
                    <a:chExt cx="3700660" cy="645873"/>
                  </a:xfrm>
                </p:grpSpPr>
                <p:sp>
                  <p:nvSpPr>
                    <p:cNvPr id="56" name="矩形 55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C7BDD6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7" name="文本框 56"/>
                    <p:cNvSpPr txBox="1"/>
                    <p:nvPr/>
                  </p:nvSpPr>
                  <p:spPr>
                    <a:xfrm>
                      <a:off x="1506340" y="3878343"/>
                      <a:ext cx="3700658" cy="477079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Changes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29" name="组 64"/>
                  <p:cNvGrpSpPr/>
                  <p:nvPr/>
                </p:nvGrpSpPr>
                <p:grpSpPr>
                  <a:xfrm>
                    <a:off x="8291287" y="4027731"/>
                    <a:ext cx="2104571" cy="507990"/>
                    <a:chOff x="1538519" y="3770092"/>
                    <a:chExt cx="3687554" cy="645873"/>
                  </a:xfrm>
                </p:grpSpPr>
                <p:sp>
                  <p:nvSpPr>
                    <p:cNvPr id="54" name="矩形 53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C7BDD6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5" name="文本框 54"/>
                    <p:cNvSpPr txBox="1"/>
                    <p:nvPr/>
                  </p:nvSpPr>
                  <p:spPr>
                    <a:xfrm>
                      <a:off x="1538521" y="3851977"/>
                      <a:ext cx="3687552" cy="500933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Groups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0" name="组 67"/>
                  <p:cNvGrpSpPr/>
                  <p:nvPr/>
                </p:nvGrpSpPr>
                <p:grpSpPr>
                  <a:xfrm>
                    <a:off x="6099629" y="4009589"/>
                    <a:ext cx="2046515" cy="544276"/>
                    <a:chOff x="1538519" y="3770092"/>
                    <a:chExt cx="3701295" cy="645873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538519" y="3770092"/>
                      <a:ext cx="3668481" cy="645873"/>
                    </a:xfrm>
                    <a:prstGeom prst="rect">
                      <a:avLst/>
                    </a:prstGeom>
                    <a:solidFill>
                      <a:srgbClr val="C7BDD6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564771" y="3879662"/>
                      <a:ext cx="3675043" cy="467538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zh-CN" sz="1400" dirty="0" smtClean="0"/>
                        <a:t>A</a:t>
                      </a:r>
                      <a:r>
                        <a:rPr kumimoji="1" lang="en-US" altLang="zh-CN" sz="1400" dirty="0" err="1" smtClean="0"/>
                        <a:t>ccounts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1" name="组 31"/>
                  <p:cNvGrpSpPr/>
                  <p:nvPr/>
                </p:nvGrpSpPr>
                <p:grpSpPr>
                  <a:xfrm>
                    <a:off x="1669143" y="2122720"/>
                    <a:ext cx="5206999" cy="544286"/>
                    <a:chOff x="1505856" y="-54440"/>
                    <a:chExt cx="4972774" cy="544286"/>
                  </a:xfrm>
                </p:grpSpPr>
                <p:sp>
                  <p:nvSpPr>
                    <p:cNvPr id="50" name="矩形 49"/>
                    <p:cNvSpPr/>
                    <p:nvPr/>
                  </p:nvSpPr>
                  <p:spPr>
                    <a:xfrm>
                      <a:off x="1505856" y="-54440"/>
                      <a:ext cx="4972774" cy="544286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1" name="文本框 50"/>
                    <p:cNvSpPr txBox="1"/>
                    <p:nvPr/>
                  </p:nvSpPr>
                  <p:spPr>
                    <a:xfrm>
                      <a:off x="1523998" y="36275"/>
                      <a:ext cx="4937304" cy="393993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httpd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2" name="组 32"/>
                  <p:cNvGrpSpPr/>
                  <p:nvPr/>
                </p:nvGrpSpPr>
                <p:grpSpPr>
                  <a:xfrm>
                    <a:off x="7021287" y="2122720"/>
                    <a:ext cx="3374572" cy="526142"/>
                    <a:chOff x="6749143" y="-36297"/>
                    <a:chExt cx="3501571" cy="526142"/>
                  </a:xfrm>
                </p:grpSpPr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6749143" y="-36297"/>
                      <a:ext cx="3483428" cy="526142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9" name="文本框 48"/>
                    <p:cNvSpPr txBox="1"/>
                    <p:nvPr/>
                  </p:nvSpPr>
                  <p:spPr>
                    <a:xfrm>
                      <a:off x="6767286" y="61672"/>
                      <a:ext cx="3483428" cy="393992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sshd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3" name="组 33"/>
                  <p:cNvGrpSpPr/>
                  <p:nvPr/>
                </p:nvGrpSpPr>
                <p:grpSpPr>
                  <a:xfrm>
                    <a:off x="1669146" y="2757721"/>
                    <a:ext cx="1669139" cy="526131"/>
                    <a:chOff x="1524001" y="54423"/>
                    <a:chExt cx="1360134" cy="526131"/>
                  </a:xfrm>
                </p:grpSpPr>
                <p:sp>
                  <p:nvSpPr>
                    <p:cNvPr id="46" name="矩形 45"/>
                    <p:cNvSpPr/>
                    <p:nvPr/>
                  </p:nvSpPr>
                  <p:spPr>
                    <a:xfrm>
                      <a:off x="1524001" y="54423"/>
                      <a:ext cx="1360134" cy="526131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560285" y="126982"/>
                      <a:ext cx="1323849" cy="393993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smtClean="0"/>
                        <a:t>GWTUI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4" name="组 34"/>
                  <p:cNvGrpSpPr/>
                  <p:nvPr/>
                </p:nvGrpSpPr>
                <p:grpSpPr>
                  <a:xfrm>
                    <a:off x="3447149" y="2775858"/>
                    <a:ext cx="1832424" cy="508002"/>
                    <a:chOff x="3210912" y="298033"/>
                    <a:chExt cx="1283838" cy="544287"/>
                  </a:xfrm>
                </p:grpSpPr>
                <p:sp>
                  <p:nvSpPr>
                    <p:cNvPr id="44" name="矩形 43"/>
                    <p:cNvSpPr/>
                    <p:nvPr/>
                  </p:nvSpPr>
                  <p:spPr>
                    <a:xfrm>
                      <a:off x="3210912" y="298033"/>
                      <a:ext cx="1283838" cy="544287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5" name="文本框 44"/>
                    <p:cNvSpPr txBox="1"/>
                    <p:nvPr/>
                  </p:nvSpPr>
                  <p:spPr>
                    <a:xfrm>
                      <a:off x="3247198" y="359722"/>
                      <a:ext cx="1232963" cy="422135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zh-CN" sz="1400" dirty="0" smtClean="0"/>
                        <a:t>R</a:t>
                      </a:r>
                      <a:r>
                        <a:rPr kumimoji="1" lang="en-US" altLang="zh-CN" sz="1400" dirty="0" err="1" smtClean="0"/>
                        <a:t>estful-api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5" name="组 36"/>
                  <p:cNvGrpSpPr/>
                  <p:nvPr/>
                </p:nvGrpSpPr>
                <p:grpSpPr>
                  <a:xfrm>
                    <a:off x="7010770" y="2757712"/>
                    <a:ext cx="1757174" cy="526148"/>
                    <a:chOff x="6777815" y="48098"/>
                    <a:chExt cx="1881364" cy="598715"/>
                  </a:xfrm>
                </p:grpSpPr>
                <p:sp>
                  <p:nvSpPr>
                    <p:cNvPr id="42" name="矩形 41"/>
                    <p:cNvSpPr/>
                    <p:nvPr/>
                  </p:nvSpPr>
                  <p:spPr>
                    <a:xfrm>
                      <a:off x="6789074" y="48098"/>
                      <a:ext cx="1868714" cy="598715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3" name="文本框 42"/>
                    <p:cNvSpPr txBox="1"/>
                    <p:nvPr/>
                  </p:nvSpPr>
                  <p:spPr>
                    <a:xfrm>
                      <a:off x="6777815" y="156943"/>
                      <a:ext cx="1881364" cy="457016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Git</a:t>
                      </a:r>
                      <a:r>
                        <a:rPr kumimoji="1" lang="en-US" altLang="zh-CN" sz="1400" dirty="0" smtClean="0"/>
                        <a:t>-over-</a:t>
                      </a:r>
                      <a:r>
                        <a:rPr kumimoji="1" lang="en-US" altLang="zh-CN" sz="1400" dirty="0" err="1" smtClean="0"/>
                        <a:t>ssh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6" name="组 37"/>
                  <p:cNvGrpSpPr/>
                  <p:nvPr/>
                </p:nvGrpSpPr>
                <p:grpSpPr>
                  <a:xfrm>
                    <a:off x="8908144" y="2757712"/>
                    <a:ext cx="1487714" cy="526148"/>
                    <a:chOff x="8763000" y="7212"/>
                    <a:chExt cx="1451428" cy="605959"/>
                  </a:xfrm>
                </p:grpSpPr>
                <p:sp>
                  <p:nvSpPr>
                    <p:cNvPr id="40" name="矩形 39"/>
                    <p:cNvSpPr/>
                    <p:nvPr/>
                  </p:nvSpPr>
                  <p:spPr>
                    <a:xfrm>
                      <a:off x="8763000" y="7212"/>
                      <a:ext cx="1451428" cy="605959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1" name="文本框 40"/>
                    <p:cNvSpPr txBox="1"/>
                    <p:nvPr/>
                  </p:nvSpPr>
                  <p:spPr>
                    <a:xfrm>
                      <a:off x="8799286" y="116056"/>
                      <a:ext cx="1342571" cy="453758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Gerrit-cmd</a:t>
                      </a:r>
                      <a:endParaRPr kumimoji="1" lang="zh-CN" altLang="en-US" sz="1400" dirty="0"/>
                    </a:p>
                  </p:txBody>
                </p:sp>
              </p:grpSp>
              <p:grpSp>
                <p:nvGrpSpPr>
                  <p:cNvPr id="37" name="组 35"/>
                  <p:cNvGrpSpPr/>
                  <p:nvPr/>
                </p:nvGrpSpPr>
                <p:grpSpPr>
                  <a:xfrm>
                    <a:off x="5381192" y="2775854"/>
                    <a:ext cx="1494956" cy="508005"/>
                    <a:chOff x="4492186" y="3081"/>
                    <a:chExt cx="1494956" cy="598715"/>
                  </a:xfrm>
                </p:grpSpPr>
                <p:sp>
                  <p:nvSpPr>
                    <p:cNvPr id="38" name="矩形 37"/>
                    <p:cNvSpPr/>
                    <p:nvPr/>
                  </p:nvSpPr>
                  <p:spPr>
                    <a:xfrm>
                      <a:off x="4492186" y="3081"/>
                      <a:ext cx="1494956" cy="598715"/>
                    </a:xfrm>
                    <a:prstGeom prst="rect">
                      <a:avLst/>
                    </a:prstGeom>
                    <a:solidFill>
                      <a:srgbClr val="6398E2"/>
                    </a:solidFill>
                    <a:ln w="12700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9" name="文本框 38"/>
                    <p:cNvSpPr txBox="1"/>
                    <p:nvPr/>
                  </p:nvSpPr>
                  <p:spPr>
                    <a:xfrm>
                      <a:off x="4517571" y="111926"/>
                      <a:ext cx="1443906" cy="464344"/>
                    </a:xfrm>
                    <a:prstGeom prst="rect">
                      <a:avLst/>
                    </a:prstGeom>
                    <a:noFill/>
                    <a:ln w="1270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400" dirty="0" err="1" smtClean="0"/>
                        <a:t>Git</a:t>
                      </a:r>
                      <a:r>
                        <a:rPr kumimoji="1" lang="en-US" altLang="zh-CN" sz="1400" dirty="0" smtClean="0"/>
                        <a:t>-over-http</a:t>
                      </a:r>
                      <a:endParaRPr kumimoji="1" lang="zh-CN" altLang="en-US" sz="1400" dirty="0"/>
                    </a:p>
                  </p:txBody>
                </p:sp>
              </p:grpSp>
            </p:grpSp>
            <p:sp>
              <p:nvSpPr>
                <p:cNvPr id="17" name="矩形 16"/>
                <p:cNvSpPr/>
                <p:nvPr/>
              </p:nvSpPr>
              <p:spPr>
                <a:xfrm>
                  <a:off x="3545680" y="5406571"/>
                  <a:ext cx="7612177" cy="1034142"/>
                </a:xfrm>
                <a:prstGeom prst="rect">
                  <a:avLst/>
                </a:prstGeom>
                <a:solidFill>
                  <a:srgbClr val="BACDE0"/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罐形 75"/>
              <p:cNvSpPr/>
              <p:nvPr/>
            </p:nvSpPr>
            <p:spPr>
              <a:xfrm>
                <a:off x="1793482" y="5479141"/>
                <a:ext cx="743857" cy="671287"/>
              </a:xfrm>
              <a:prstGeom prst="can">
                <a:avLst/>
              </a:prstGeom>
              <a:solidFill>
                <a:srgbClr val="E8DFBF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9" name="罐形 76"/>
              <p:cNvSpPr/>
              <p:nvPr/>
            </p:nvSpPr>
            <p:spPr>
              <a:xfrm>
                <a:off x="4198258" y="5468255"/>
                <a:ext cx="743857" cy="671286"/>
              </a:xfrm>
              <a:prstGeom prst="can">
                <a:avLst/>
              </a:prstGeom>
              <a:solidFill>
                <a:srgbClr val="E8DFBF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罐形 77"/>
              <p:cNvSpPr/>
              <p:nvPr/>
            </p:nvSpPr>
            <p:spPr>
              <a:xfrm>
                <a:off x="6277857" y="5475512"/>
                <a:ext cx="743857" cy="671287"/>
              </a:xfrm>
              <a:prstGeom prst="can">
                <a:avLst/>
              </a:prstGeom>
              <a:solidFill>
                <a:srgbClr val="E8DFBF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1" name="罐形 78"/>
              <p:cNvSpPr/>
              <p:nvPr/>
            </p:nvSpPr>
            <p:spPr>
              <a:xfrm>
                <a:off x="8341974" y="5482770"/>
                <a:ext cx="743857" cy="671287"/>
              </a:xfrm>
              <a:prstGeom prst="can">
                <a:avLst/>
              </a:prstGeom>
              <a:solidFill>
                <a:srgbClr val="E8DFBF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521341" y="6077856"/>
                <a:ext cx="1288142" cy="393993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zh-CN" sz="1400" dirty="0" smtClean="0"/>
                  <a:t>R</a:t>
                </a:r>
                <a:r>
                  <a:rPr kumimoji="1" lang="en-US" altLang="zh-CN" sz="1400" dirty="0" err="1" smtClean="0"/>
                  <a:t>eviewDB</a:t>
                </a:r>
                <a:endParaRPr kumimoji="1" lang="zh-CN" altLang="en-US" sz="140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62402" y="6066970"/>
                <a:ext cx="1288142" cy="393993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 smtClean="0"/>
                  <a:t>Disk-cache</a:t>
                </a:r>
                <a:endParaRPr kumimoji="1" lang="zh-CN" altLang="en-US" sz="1400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96857" y="6092370"/>
                <a:ext cx="1654626" cy="393993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 err="1" smtClean="0"/>
                  <a:t>Lucene</a:t>
                </a:r>
                <a:r>
                  <a:rPr kumimoji="1" lang="en-US" altLang="zh-CN" sz="1400" dirty="0" smtClean="0"/>
                  <a:t>-index</a:t>
                </a:r>
                <a:endParaRPr kumimoji="1" lang="zh-CN" altLang="en-US" sz="14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942833" y="6081486"/>
                <a:ext cx="1654626" cy="393993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zh-CN" sz="1400" dirty="0" smtClean="0"/>
                  <a:t>G</a:t>
                </a:r>
                <a:r>
                  <a:rPr kumimoji="1" lang="en-US" altLang="zh-CN" sz="1400" dirty="0" smtClean="0"/>
                  <a:t>it-repositories</a:t>
                </a:r>
                <a:endParaRPr kumimoji="1" lang="zh-CN" altLang="en-US" sz="1400" dirty="0"/>
              </a:p>
            </p:txBody>
          </p: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提交规则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759" y="1190582"/>
            <a:ext cx="4320482" cy="52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38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460" y="1570355"/>
            <a:ext cx="5338445" cy="452564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原理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7675"/>
            <a:ext cx="8229600" cy="422973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amend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775" y="1240790"/>
            <a:ext cx="5631180" cy="518414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amend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" y="2687955"/>
            <a:ext cx="9009380" cy="228981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commit-</a:t>
            </a:r>
            <a:r>
              <a:rPr lang="en-US" altLang="zh-CN" dirty="0" err="1"/>
              <a:t>msg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068" y="1570038"/>
            <a:ext cx="3835864" cy="452596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CVCS-</a:t>
            </a:r>
            <a:r>
              <a:rPr lang="en-US" altLang="zh-CN" b="0" kern="1200" dirty="0"/>
              <a:t>CVS, Subversion</a:t>
            </a:r>
            <a:r>
              <a:rPr lang="en-US" altLang="zh-CN" dirty="0"/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640" y="1268760"/>
            <a:ext cx="6480720" cy="50267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94672" y="573325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中心仓库</a:t>
            </a:r>
            <a:endParaRPr lang="zh-CN" altLang="en-US" sz="5400" cap="none" spc="0" dirty="0">
              <a:solidFill>
                <a:schemeClr val="accent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Change-id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798" y="1570038"/>
            <a:ext cx="5914404" cy="452596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工作流：分之开发分之发布</a:t>
            </a:r>
          </a:p>
          <a:p>
            <a:r>
              <a:rPr lang="zh-CN" altLang="en-US"/>
              <a:t>合入策略：Fast Forward Only</a:t>
            </a:r>
          </a:p>
          <a:p>
            <a:r>
              <a:rPr lang="zh-CN" altLang="en-US"/>
              <a:t>自动提交：ture</a:t>
            </a:r>
          </a:p>
          <a:p>
            <a:r>
              <a:rPr lang="en-US" altLang="zh-CN"/>
              <a:t>TODO</a:t>
            </a:r>
            <a:r>
              <a:rPr lang="zh-CN" altLang="zh-CN"/>
              <a:t>：</a:t>
            </a:r>
            <a:r>
              <a:rPr lang="en-US" altLang="zh-CN"/>
              <a:t>rebase only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opush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烦透了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origin </a:t>
            </a:r>
            <a:r>
              <a:rPr lang="en-US" altLang="zh-CN" dirty="0" err="1" smtClean="0"/>
              <a:t>HEAD:refs</a:t>
            </a:r>
            <a:r>
              <a:rPr lang="en-US" altLang="zh-CN" dirty="0" smtClean="0"/>
              <a:t>/for/xxx</a:t>
            </a:r>
          </a:p>
          <a:p>
            <a:r>
              <a:rPr lang="zh-CN" altLang="en-US" dirty="0" smtClean="0"/>
              <a:t>试试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opush</a:t>
            </a:r>
            <a:r>
              <a:rPr lang="zh-CN" altLang="en-US" dirty="0" smtClean="0"/>
              <a:t>，感谢桂鑫大神</a:t>
            </a:r>
            <a:endParaRPr lang="en-US" altLang="zh-CN" dirty="0" smtClean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opush</a:t>
            </a:r>
            <a:r>
              <a:rPr lang="en-US" altLang="zh-CN" dirty="0" smtClean="0"/>
              <a:t> </a:t>
            </a:r>
            <a:r>
              <a:rPr lang="zh-CN" altLang="en-US" dirty="0" smtClean="0"/>
              <a:t>搞定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/>
              <a:t>alias.opush</a:t>
            </a:r>
            <a:r>
              <a:rPr lang="en-US" altLang="zh-CN" dirty="0"/>
              <a:t> '!f() { : push ; b=$1; t=$(</a:t>
            </a:r>
            <a:r>
              <a:rPr lang="en-US" altLang="zh-CN" dirty="0" err="1"/>
              <a:t>awk</a:t>
            </a:r>
            <a:r>
              <a:rPr lang="en-US" altLang="zh-CN" dirty="0"/>
              <a:t> "{ print \$2 }" $(</a:t>
            </a:r>
            <a:r>
              <a:rPr lang="en-US" altLang="zh-CN" dirty="0" err="1"/>
              <a:t>git</a:t>
            </a:r>
            <a:r>
              <a:rPr lang="en-US" altLang="zh-CN" dirty="0"/>
              <a:t> rev-parse --</a:t>
            </a:r>
            <a:r>
              <a:rPr lang="en-US" altLang="zh-CN" dirty="0" err="1"/>
              <a:t>git-dir</a:t>
            </a:r>
            <a:r>
              <a:rPr lang="en-US" altLang="zh-CN" dirty="0"/>
              <a:t>)/HEAD); t=${</a:t>
            </a:r>
            <a:r>
              <a:rPr lang="en-US" altLang="zh-CN" dirty="0" err="1"/>
              <a:t>t#refs</a:t>
            </a:r>
            <a:r>
              <a:rPr lang="en-US" altLang="zh-CN" dirty="0"/>
              <a:t>/heads/}; [[ -z $b ]] &amp;&amp; b=$t; c=$(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branch.${t}.merge | </a:t>
            </a:r>
            <a:r>
              <a:rPr lang="en-US" altLang="zh-CN" dirty="0" err="1"/>
              <a:t>awk</a:t>
            </a:r>
            <a:r>
              <a:rPr lang="en-US" altLang="zh-CN" dirty="0"/>
              <a:t> -F "/" "{print \$3}") ; </a:t>
            </a:r>
            <a:r>
              <a:rPr lang="en-US" altLang="zh-CN" dirty="0" err="1"/>
              <a:t>cmd</a:t>
            </a:r>
            <a:r>
              <a:rPr lang="en-US" altLang="zh-CN" dirty="0"/>
              <a:t>="</a:t>
            </a:r>
            <a:r>
              <a:rPr lang="en-US" altLang="zh-CN" dirty="0" err="1"/>
              <a:t>git</a:t>
            </a:r>
            <a:r>
              <a:rPr lang="en-US" altLang="zh-CN" dirty="0"/>
              <a:t> push origin </a:t>
            </a:r>
            <a:r>
              <a:rPr lang="en-US" altLang="zh-CN" dirty="0" err="1"/>
              <a:t>HEAD:refs</a:t>
            </a:r>
            <a:r>
              <a:rPr lang="en-US" altLang="zh-CN" dirty="0"/>
              <a:t>/for/$c"; echo $</a:t>
            </a:r>
            <a:r>
              <a:rPr lang="en-US" altLang="zh-CN" dirty="0" err="1"/>
              <a:t>cmd</a:t>
            </a:r>
            <a:r>
              <a:rPr lang="en-US" altLang="zh-CN" dirty="0"/>
              <a:t>; echo; $</a:t>
            </a:r>
            <a:r>
              <a:rPr lang="en-US" altLang="zh-CN" dirty="0" err="1"/>
              <a:t>cmd</a:t>
            </a:r>
            <a:r>
              <a:rPr lang="en-US" altLang="zh-CN" dirty="0"/>
              <a:t>; }; </a:t>
            </a:r>
            <a:r>
              <a:rPr lang="en-US" altLang="zh-CN" dirty="0" smtClean="0"/>
              <a:t>f‘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456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一步一步教你用</a:t>
            </a:r>
            <a:r>
              <a:rPr lang="en-US" altLang="zh-CN" dirty="0" err="1"/>
              <a:t>icode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agile</a:t>
            </a:r>
            <a:r>
              <a:rPr lang="zh-CN" altLang="en-US" dirty="0"/>
              <a:t>上拉分支，</a:t>
            </a:r>
            <a:r>
              <a:rPr lang="en-US" altLang="zh-CN" dirty="0"/>
              <a:t>xxx</a:t>
            </a:r>
          </a:p>
          <a:p>
            <a:r>
              <a:rPr lang="zh-CN" altLang="en-US" dirty="0"/>
              <a:t>获取最新</a:t>
            </a:r>
            <a:r>
              <a:rPr lang="zh-CN" altLang="en-US" dirty="0" smtClean="0"/>
              <a:t>分支，</a:t>
            </a:r>
            <a:r>
              <a:rPr lang="zh-CN" altLang="en-US" dirty="0"/>
              <a:t>两种</a:t>
            </a:r>
            <a:r>
              <a:rPr lang="zh-CN" altLang="en-US" dirty="0" smtClean="0"/>
              <a:t>方式</a:t>
            </a:r>
            <a:endParaRPr lang="en-US" altLang="zh-CN" dirty="0"/>
          </a:p>
          <a:p>
            <a:r>
              <a:rPr lang="zh-CN" altLang="en-US" dirty="0" smtClean="0"/>
              <a:t>提交到本地</a:t>
            </a:r>
            <a:endParaRPr lang="en-US" altLang="zh-CN" dirty="0" smtClean="0"/>
          </a:p>
          <a:p>
            <a:r>
              <a:rPr lang="zh-CN" altLang="en-US" dirty="0"/>
              <a:t>推送</a:t>
            </a:r>
            <a:r>
              <a:rPr lang="zh-CN" altLang="en-US" dirty="0" smtClean="0"/>
              <a:t>到远端</a:t>
            </a:r>
            <a:endParaRPr lang="en-US" altLang="zh-CN" dirty="0" smtClean="0"/>
          </a:p>
          <a:p>
            <a:r>
              <a:rPr lang="zh-CN" altLang="en-US" dirty="0"/>
              <a:t>合并远</a:t>
            </a:r>
            <a:r>
              <a:rPr lang="zh-CN" altLang="en-US" dirty="0" smtClean="0"/>
              <a:t>端超前提交</a:t>
            </a:r>
            <a:endParaRPr lang="en-US" altLang="zh-CN" dirty="0" smtClean="0"/>
          </a:p>
          <a:p>
            <a:r>
              <a:rPr lang="zh-CN" altLang="en-US" dirty="0"/>
              <a:t>合并</a:t>
            </a:r>
            <a:r>
              <a:rPr lang="zh-CN" altLang="en-US" dirty="0" smtClean="0"/>
              <a:t>主干超前提交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174460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icode</a:t>
            </a:r>
            <a:r>
              <a:rPr lang="zh-CN" altLang="en-US" dirty="0" smtClean="0"/>
              <a:t>常见问题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http://ihelp.baidu.com/icode/</a:t>
            </a:r>
            <a:r>
              <a:rPr lang="zh-CN" altLang="en-US" dirty="0" smtClean="0">
                <a:hlinkClick r:id="rId2"/>
              </a:rPr>
              <a:t>16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ihelp.baidu.com/icode/59</a:t>
            </a:r>
            <a:endParaRPr lang="en-US" altLang="zh-CN" dirty="0" smtClean="0"/>
          </a:p>
          <a:p>
            <a:r>
              <a:rPr lang="en-US" altLang="zh-CN" dirty="0"/>
              <a:t>http://ihelp.baidu.com/icode/51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- </a:t>
            </a:r>
            <a:r>
              <a:rPr lang="zh-CN" altLang="en-US" dirty="0"/>
              <a:t>简明</a:t>
            </a:r>
            <a:r>
              <a:rPr lang="zh-CN" altLang="en-US" dirty="0" smtClean="0"/>
              <a:t>指南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快速入门</a:t>
            </a:r>
            <a:endParaRPr lang="zh-CN" altLang="en-US" dirty="0"/>
          </a:p>
          <a:p>
            <a:r>
              <a:rPr lang="zh-CN" altLang="en-US" dirty="0"/>
              <a:t>图解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—— </a:t>
            </a:r>
            <a:r>
              <a:rPr lang="zh-CN" altLang="en-US" dirty="0"/>
              <a:t>搞清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en-US" altLang="zh-CN" dirty="0" err="1"/>
              <a:t>ProGit</a:t>
            </a:r>
            <a:r>
              <a:rPr lang="en-US" altLang="zh-CN" dirty="0"/>
              <a:t> ——</a:t>
            </a:r>
            <a:r>
              <a:rPr lang="zh-CN" altLang="en-US" dirty="0"/>
              <a:t>系统，进阶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2248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git-scm.com/book/zh/v2</a:t>
            </a:r>
            <a:endParaRPr lang="en-US" altLang="zh-CN" dirty="0" smtClean="0"/>
          </a:p>
          <a:p>
            <a:r>
              <a:rPr lang="en-US" altLang="zh-CN" dirty="0"/>
              <a:t>http://www.slideshare.net/ihower/git-tutorial-13695342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9948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pic>
        <p:nvPicPr>
          <p:cNvPr id="2050" name="Picture 2" descr="“Q AND A”的图片搜索结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96518"/>
            <a:ext cx="5760640" cy="247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DVCS-</a:t>
            </a:r>
            <a:r>
              <a:rPr lang="en-US" altLang="zh-CN" b="0" kern="1200" dirty="0" err="1"/>
              <a:t>Git</a:t>
            </a:r>
            <a:r>
              <a:rPr lang="en-US" altLang="zh-CN" b="0" kern="1200" dirty="0"/>
              <a:t>, Mercurial</a:t>
            </a:r>
            <a:r>
              <a:rPr lang="en-US" altLang="zh-CN" dirty="0"/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40978"/>
            <a:ext cx="8229600" cy="4384081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DVCS</a:t>
            </a:r>
            <a:r>
              <a:rPr lang="zh-CN" altLang="en-US" dirty="0" smtClean="0"/>
              <a:t>优缺点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everything is local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everything is server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too big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little complex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简史</a:t>
            </a:r>
            <a:endParaRPr lang="zh-CN" altLang="en-US" dirty="0"/>
          </a:p>
        </p:txBody>
      </p:sp>
      <p:pic>
        <p:nvPicPr>
          <p:cNvPr id="4098" name="Picture 2" descr="http://www.treelib.com/Uploads/Home/Ucenter/save_editor_image/2014-12-20/54945a1bde21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842419"/>
            <a:ext cx="4495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之父</a:t>
            </a:r>
            <a:endParaRPr lang="zh-CN" altLang="en-US" dirty="0"/>
          </a:p>
        </p:txBody>
      </p:sp>
      <p:pic>
        <p:nvPicPr>
          <p:cNvPr id="11" name="Picture 8" descr="https://pic1.zhimg.com/951f1223d933888f8769bff839d7acd4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43" y="1700808"/>
            <a:ext cx="295171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1.sinaimg.cn/mw1024/69a17f43jw1f7ynjlv1bkj20eg0843zy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73139"/>
            <a:ext cx="4953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img1.doubanio.com/lpic/s2732926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57" y="1934964"/>
            <a:ext cx="29718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238" y="1196752"/>
            <a:ext cx="3609524" cy="539047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Linus</a:t>
            </a:r>
            <a:r>
              <a:rPr lang="zh-CN" altLang="en-US" dirty="0" smtClean="0"/>
              <a:t>语录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 am your God</a:t>
            </a:r>
          </a:p>
          <a:p>
            <a:r>
              <a:rPr lang="en-US" altLang="zh-CN" dirty="0" smtClean="0"/>
              <a:t>C</a:t>
            </a:r>
            <a:r>
              <a:rPr lang="en-US" altLang="zh-CN" dirty="0"/>
              <a:t>++ is a piece of shit </a:t>
            </a:r>
            <a:endParaRPr lang="en-US" altLang="zh-CN" dirty="0" smtClean="0"/>
          </a:p>
          <a:p>
            <a:r>
              <a:rPr lang="en-US" altLang="zh-CN" dirty="0"/>
              <a:t>Talk is cheap. Show me the code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诞生记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2005 </a:t>
            </a:r>
          </a:p>
          <a:p>
            <a:r>
              <a:rPr lang="en-US" altLang="zh-CN" dirty="0" err="1" smtClean="0"/>
              <a:t>BitKeeper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r>
              <a:rPr lang="en-US" altLang="zh-CN" dirty="0" smtClean="0"/>
              <a:t>2 week </a:t>
            </a:r>
            <a:endParaRPr lang="zh-CN" altLang="en-US" dirty="0"/>
          </a:p>
        </p:txBody>
      </p:sp>
      <p:pic>
        <p:nvPicPr>
          <p:cNvPr id="7178" name="Picture 10" descr="https://www.wired.com/wp-content/uploads/blogs/wiredenterprise/wp-content/uploads/2012/06/Screen-shot-2012-06-18-at-10.32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677888"/>
            <a:ext cx="7488834" cy="40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自我介绍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3869"/>
            <a:ext cx="8229600" cy="43983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使命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速度</a:t>
            </a:r>
          </a:p>
          <a:p>
            <a:r>
              <a:rPr lang="zh-CN" altLang="en-US" dirty="0"/>
              <a:t>简单的设计</a:t>
            </a:r>
          </a:p>
          <a:p>
            <a:r>
              <a:rPr lang="zh-CN" altLang="en-US" dirty="0"/>
              <a:t>对非线性开发模式的强力支持（允许成千上万个并行开发的分支）</a:t>
            </a:r>
          </a:p>
          <a:p>
            <a:r>
              <a:rPr lang="zh-CN" altLang="en-US" dirty="0"/>
              <a:t>完全分布式</a:t>
            </a:r>
          </a:p>
          <a:p>
            <a:r>
              <a:rPr lang="zh-CN" altLang="en-US" dirty="0"/>
              <a:t>有能力高效管理类似 </a:t>
            </a:r>
            <a:r>
              <a:rPr lang="en-US" altLang="zh-CN" dirty="0"/>
              <a:t>Linux </a:t>
            </a:r>
            <a:r>
              <a:rPr lang="zh-CN" altLang="en-US" dirty="0"/>
              <a:t>内核一样的超大规模项目（速度和数据量）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/>
              <a:t>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</a:t>
            </a:r>
            <a:endParaRPr lang="en-US" altLang="zh-CN" dirty="0"/>
          </a:p>
          <a:p>
            <a:r>
              <a:rPr lang="zh-CN" altLang="en-US" dirty="0" smtClean="0"/>
              <a:t>本地仓库</a:t>
            </a:r>
            <a:endParaRPr lang="en-US" altLang="zh-CN" dirty="0" smtClean="0"/>
          </a:p>
          <a:p>
            <a:r>
              <a:rPr lang="zh-CN" altLang="en-US" dirty="0" smtClean="0"/>
              <a:t>轻量级分支</a:t>
            </a:r>
            <a:endParaRPr lang="en-US" altLang="zh-CN" dirty="0" smtClean="0"/>
          </a:p>
          <a:p>
            <a:r>
              <a:rPr lang="zh-CN" altLang="en-US" dirty="0" smtClean="0"/>
              <a:t>分布式</a:t>
            </a:r>
            <a:endParaRPr lang="en-US" altLang="zh-CN" dirty="0" smtClean="0"/>
          </a:p>
          <a:p>
            <a:r>
              <a:rPr lang="zh-CN" altLang="en-US" dirty="0" smtClean="0"/>
              <a:t>各种工作流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谁在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endParaRPr lang="en-US" altLang="zh-CN" dirty="0" smtClean="0"/>
          </a:p>
          <a:p>
            <a:r>
              <a:rPr lang="en-US" altLang="zh-CN" dirty="0"/>
              <a:t>Linux </a:t>
            </a:r>
            <a:r>
              <a:rPr lang="en-US" altLang="zh-CN" dirty="0" smtClean="0"/>
              <a:t>Kernel</a:t>
            </a:r>
          </a:p>
          <a:p>
            <a:r>
              <a:rPr lang="en-US" altLang="zh-CN" dirty="0" smtClean="0"/>
              <a:t>Eclipse</a:t>
            </a:r>
          </a:p>
          <a:p>
            <a:r>
              <a:rPr lang="en-US" altLang="zh-CN" dirty="0"/>
              <a:t>Perl </a:t>
            </a:r>
            <a:endParaRPr lang="en-US" altLang="zh-CN" dirty="0" smtClean="0"/>
          </a:p>
          <a:p>
            <a:r>
              <a:rPr lang="en-US" altLang="zh-CN" dirty="0" smtClean="0"/>
              <a:t>Android</a:t>
            </a:r>
          </a:p>
          <a:p>
            <a:r>
              <a:rPr lang="en-US" altLang="zh-CN" dirty="0" err="1" smtClean="0"/>
              <a:t>TypeScript</a:t>
            </a:r>
            <a:endParaRPr lang="en-US" altLang="zh-CN" dirty="0" smtClean="0"/>
          </a:p>
          <a:p>
            <a:r>
              <a:rPr lang="en-US" altLang="zh-CN" dirty="0" err="1"/>
              <a:t>webkit</a:t>
            </a:r>
            <a:endParaRPr lang="en-US" altLang="zh-C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存储差异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14" y="1813971"/>
            <a:ext cx="8228571" cy="403809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存储快照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95" y="1756828"/>
            <a:ext cx="8123809" cy="4152381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内部原理</a:t>
            </a:r>
            <a:endParaRPr lang="zh-CN" altLang="en-US" dirty="0"/>
          </a:p>
        </p:txBody>
      </p:sp>
      <p:pic>
        <p:nvPicPr>
          <p:cNvPr id="8194" name="Picture 2" descr="http://www.taoholycity.com/uploads/allimg/140716/1-140G612314W6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675606"/>
            <a:ext cx="61626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底层命令和高层</a:t>
            </a:r>
            <a:r>
              <a:rPr lang="zh-CN" altLang="en-US" b="0" dirty="0" smtClean="0"/>
              <a:t>命令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7" y="1183396"/>
            <a:ext cx="5616626" cy="529924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 bwMode="auto">
          <a:xfrm>
            <a:off x="395536" y="3789040"/>
            <a:ext cx="8352928" cy="43204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4486344" y="1340768"/>
            <a:ext cx="9879" cy="2527658"/>
          </a:xfrm>
          <a:prstGeom prst="line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1331640" y="299695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微型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11825" y="299695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16793" y="499401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内容寻址系统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线形标注 1 16"/>
          <p:cNvSpPr/>
          <p:nvPr/>
        </p:nvSpPr>
        <p:spPr bwMode="auto">
          <a:xfrm>
            <a:off x="5204197" y="1255012"/>
            <a:ext cx="1261304" cy="648072"/>
          </a:xfrm>
          <a:prstGeom prst="borderCallout1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74903" y="139440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V1.5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bldLvl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</a:t>
            </a:r>
            <a:r>
              <a:rPr lang="en-US" altLang="zh-CN" dirty="0" err="1" smtClean="0"/>
              <a:t>git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HEAD</a:t>
            </a:r>
          </a:p>
          <a:p>
            <a:r>
              <a:rPr lang="en-US" altLang="zh-CN" dirty="0" smtClean="0"/>
              <a:t> hooks/</a:t>
            </a:r>
          </a:p>
          <a:p>
            <a:r>
              <a:rPr lang="en-US" altLang="zh-CN" dirty="0" smtClean="0"/>
              <a:t> logs/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refs/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objects/</a:t>
            </a: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0" y="2681381"/>
            <a:ext cx="1847619" cy="149523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SHA-1</a:t>
            </a:r>
            <a:r>
              <a:rPr lang="zh-CN" altLang="en-US" dirty="0" smtClean="0"/>
              <a:t>哈希值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809" y="1904447"/>
            <a:ext cx="6352381" cy="38571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02448" y="601756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有穷表示无穷</a:t>
            </a:r>
            <a:endParaRPr lang="zh-CN" altLang="en-US" sz="28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[</a:t>
            </a:r>
            <a:r>
              <a:rPr lang="en-US" altLang="zh-CN" dirty="0" err="1"/>
              <a:t>ɡɪt</a:t>
            </a:r>
            <a:r>
              <a:rPr lang="en-US" altLang="zh-CN" dirty="0"/>
              <a:t>]</a:t>
            </a:r>
            <a:endParaRPr lang="en-US" altLang="zh-CN" dirty="0" smtClean="0"/>
          </a:p>
          <a:p>
            <a:r>
              <a:rPr lang="en-US" altLang="zh-CN" dirty="0"/>
              <a:t>Linux </a:t>
            </a:r>
            <a:r>
              <a:rPr lang="en-US" altLang="zh-CN" dirty="0" smtClean="0"/>
              <a:t>[</a:t>
            </a:r>
            <a:r>
              <a:rPr lang="en-US" altLang="zh-CN" dirty="0"/>
              <a:t>'</a:t>
            </a:r>
            <a:r>
              <a:rPr lang="en-US" altLang="zh-CN" dirty="0" err="1"/>
              <a:t>lɪnəks</a:t>
            </a:r>
            <a:r>
              <a:rPr lang="en-US" altLang="zh-CN" dirty="0"/>
              <a:t>]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dirty="0" smtClean="0"/>
              <a:t>ash-object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05530"/>
            <a:ext cx="8229600" cy="505497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Write-tree &amp; update-index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330783"/>
            <a:ext cx="8640960" cy="300447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Commit-tree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6872"/>
            <a:ext cx="8229600" cy="20257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293096"/>
            <a:ext cx="8229602" cy="8997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Objects</a:t>
            </a:r>
            <a:r>
              <a:rPr lang="zh-CN" altLang="en-US" dirty="0" smtClean="0"/>
              <a:t>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Blob</a:t>
            </a:r>
          </a:p>
          <a:p>
            <a:r>
              <a:rPr lang="en-US" altLang="zh-CN" dirty="0" smtClean="0"/>
              <a:t>Tree</a:t>
            </a:r>
          </a:p>
          <a:p>
            <a:r>
              <a:rPr lang="en-US" altLang="zh-CN" dirty="0" smtClean="0"/>
              <a:t>Commit</a:t>
            </a:r>
          </a:p>
          <a:p>
            <a:r>
              <a:rPr lang="en-US" altLang="zh-CN" strike="sngStrike" dirty="0" smtClean="0"/>
              <a:t>Tag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95" y="2071857"/>
            <a:ext cx="3123809" cy="271428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举个例子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672" y="1356718"/>
            <a:ext cx="6118656" cy="49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57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关系图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656" y="1412776"/>
            <a:ext cx="5733333" cy="20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43" y="3795252"/>
            <a:ext cx="7085714" cy="212381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-parser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10" y="2436837"/>
            <a:ext cx="8859180" cy="279236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Commit-tree-blob</a:t>
            </a:r>
            <a:r>
              <a:rPr lang="zh-CN" altLang="en-US" dirty="0" smtClean="0"/>
              <a:t>图示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666" y="1990162"/>
            <a:ext cx="6666667" cy="368571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Refs/heads/xxx</a:t>
            </a:r>
          </a:p>
          <a:p>
            <a:r>
              <a:rPr lang="en-US" altLang="zh-CN" dirty="0" smtClean="0"/>
              <a:t>Refs/remotes/origin/xxx</a:t>
            </a:r>
          </a:p>
          <a:p>
            <a:r>
              <a:rPr lang="en-US" altLang="zh-CN" dirty="0" smtClean="0"/>
              <a:t>Refs/tags/xxx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9" y="4106349"/>
            <a:ext cx="8481802" cy="105084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Refs</a:t>
            </a:r>
            <a:r>
              <a:rPr lang="zh-CN" altLang="en-US" dirty="0" smtClean="0"/>
              <a:t>图示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07" y="2364830"/>
            <a:ext cx="7981986" cy="293637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阅读次数最多的书</a:t>
            </a:r>
            <a:endParaRPr lang="zh-CN" altLang="en-US" dirty="0"/>
          </a:p>
        </p:txBody>
      </p:sp>
      <p:pic>
        <p:nvPicPr>
          <p:cNvPr id="2050" name="Picture 2" descr="https://git-scm.com/images/progit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20" y="1570038"/>
            <a:ext cx="3428759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0584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68" y="1628800"/>
            <a:ext cx="4673064" cy="967470"/>
          </a:xfrm>
          <a:prstGeom prst="rect">
            <a:avLst/>
          </a:prstGeom>
        </p:spPr>
      </p:pic>
      <p:pic>
        <p:nvPicPr>
          <p:cNvPr id="5" name="内容占位符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146" y="2796876"/>
            <a:ext cx="8831708" cy="308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config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438783"/>
            <a:ext cx="7344816" cy="4788472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1187624" y="3933056"/>
            <a:ext cx="504056" cy="3600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/>
              <a:t>基础</a:t>
            </a:r>
          </a:p>
        </p:txBody>
      </p:sp>
      <p:pic>
        <p:nvPicPr>
          <p:cNvPr id="10246" name="Picture 6" descr="https://gcn.com/~/media/GIG/GCN/Redesign/Articles/2016/April/simplicit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404269"/>
            <a:ext cx="590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install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524" y="2185400"/>
            <a:ext cx="7980952" cy="329523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-for-windows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762" y="1985400"/>
            <a:ext cx="4790476" cy="369523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help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help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help xxx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xxx --help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xxx -h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222880"/>
            <a:ext cx="8229600" cy="32202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config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457200" y="3212976"/>
            <a:ext cx="6707088" cy="50405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配置秘钥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286" y="2680638"/>
            <a:ext cx="7571428" cy="230476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clone </a:t>
            </a:r>
            <a:r>
              <a:rPr lang="en-US" altLang="zh-CN" dirty="0" err="1" smtClean="0"/>
              <a:t>url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</a:t>
            </a:r>
            <a:r>
              <a:rPr lang="en-US" altLang="zh-CN" dirty="0" err="1" smtClean="0"/>
              <a:t>gitignore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临时文件</a:t>
            </a:r>
            <a:endParaRPr lang="en-US" altLang="zh-CN" dirty="0" smtClean="0"/>
          </a:p>
          <a:p>
            <a:r>
              <a:rPr lang="zh-CN" altLang="en-US" dirty="0"/>
              <a:t>编译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dirty="0"/>
              <a:t>依赖第三</a:t>
            </a:r>
            <a:r>
              <a:rPr lang="zh-CN" altLang="en-US" dirty="0" smtClean="0"/>
              <a:t>方库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冰山一角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2231740" y="1556792"/>
            <a:ext cx="4680520" cy="4680520"/>
          </a:xfrm>
          <a:prstGeom prst="ellipse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580112" y="3645024"/>
            <a:ext cx="504056" cy="50405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19769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</a:t>
            </a:r>
            <a:r>
              <a:rPr lang="en-US" altLang="zh-CN" dirty="0" err="1" smtClean="0"/>
              <a:t>gitignore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 </a:t>
            </a:r>
            <a:r>
              <a:rPr lang="zh-CN" altLang="en-US" dirty="0" smtClean="0"/>
              <a:t>代表注释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行是一个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，</a:t>
            </a:r>
            <a:r>
              <a:rPr lang="en-US" altLang="zh-CN" dirty="0"/>
              <a:t>glob </a:t>
            </a:r>
            <a:r>
              <a:rPr lang="zh-CN" altLang="en-US" dirty="0"/>
              <a:t>模式匹配</a:t>
            </a:r>
            <a:endParaRPr lang="en-US" altLang="zh-CN" dirty="0" smtClean="0"/>
          </a:p>
          <a:p>
            <a:r>
              <a:rPr lang="en-US" altLang="zh-CN" dirty="0" smtClean="0"/>
              <a:t>!</a:t>
            </a:r>
            <a:r>
              <a:rPr lang="zh-CN" altLang="en-US" dirty="0" smtClean="0"/>
              <a:t>代表取非</a:t>
            </a:r>
            <a:endParaRPr lang="en-US" altLang="zh-CN" dirty="0" smtClean="0"/>
          </a:p>
          <a:p>
            <a:r>
              <a:rPr lang="en-US" altLang="zh-CN" dirty="0" smtClean="0"/>
              <a:t>*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0</a:t>
            </a:r>
            <a:r>
              <a:rPr lang="zh-CN" altLang="en-US" dirty="0" smtClean="0"/>
              <a:t>个或多个字符</a:t>
            </a:r>
            <a:endParaRPr lang="en-US" altLang="zh-CN" dirty="0" smtClean="0"/>
          </a:p>
          <a:p>
            <a:r>
              <a:rPr lang="en-US" altLang="zh-CN" dirty="0" smtClean="0"/>
              <a:t>?</a:t>
            </a:r>
            <a:r>
              <a:rPr lang="zh-CN" altLang="en-US" dirty="0" smtClean="0"/>
              <a:t>代表一个字符</a:t>
            </a:r>
            <a:endParaRPr lang="en-US" altLang="zh-CN" dirty="0" smtClean="0"/>
          </a:p>
          <a:p>
            <a:r>
              <a:rPr lang="en-US" altLang="zh-CN" dirty="0" smtClean="0"/>
              <a:t>[]</a:t>
            </a:r>
            <a:r>
              <a:rPr lang="zh-CN" altLang="en-US" dirty="0" smtClean="0"/>
              <a:t>代表集合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gitattributes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5447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工作流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1" y="1376874"/>
            <a:ext cx="7344818" cy="491229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文件状态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572119"/>
            <a:ext cx="8928992" cy="45218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status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status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7" y="2996950"/>
            <a:ext cx="8555126" cy="216024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基本原则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独立性</a:t>
            </a:r>
            <a:endParaRPr lang="en-US" altLang="zh-CN" dirty="0" smtClean="0"/>
          </a:p>
          <a:p>
            <a:r>
              <a:rPr lang="zh-CN" altLang="en-US" dirty="0" smtClean="0"/>
              <a:t>完整性</a:t>
            </a:r>
            <a:endParaRPr lang="en-US" altLang="zh-CN" dirty="0" smtClean="0"/>
          </a:p>
          <a:p>
            <a:r>
              <a:rPr lang="zh-CN" altLang="en-US" dirty="0" smtClean="0"/>
              <a:t>适当的粒度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规范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Header = type: subject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feat fix style refactor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Body = list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212976"/>
            <a:ext cx="4896544" cy="294231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提交（</a:t>
            </a:r>
            <a:r>
              <a:rPr lang="en-US" altLang="zh-CN" dirty="0"/>
              <a:t> commit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32" name="Picture 8" descr="git_object_data_for_multiple_commit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92" y="2220814"/>
            <a:ext cx="7229616" cy="32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567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提示说明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1906" y="1412776"/>
            <a:ext cx="7220188" cy="42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06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 </a:t>
            </a:r>
            <a:r>
              <a:rPr lang="en-US" altLang="zh-CN" dirty="0" smtClean="0"/>
              <a:t>branch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524" y="3190162"/>
            <a:ext cx="3780952" cy="128571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GUI VS CLI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952" y="2037781"/>
            <a:ext cx="7238095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144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027" y="4509120"/>
            <a:ext cx="1457143" cy="6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7" y="2076366"/>
            <a:ext cx="1809524" cy="25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170" y="4591054"/>
            <a:ext cx="2228571" cy="542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866" y="4644417"/>
            <a:ext cx="2228571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386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7 3.33333E-6 L 0.49167 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</a:t>
            </a:r>
            <a:r>
              <a:rPr lang="en-US" altLang="zh-CN" dirty="0" smtClean="0"/>
              <a:t>-</a:t>
            </a:r>
            <a:r>
              <a:rPr lang="zh-CN" altLang="en-US" dirty="0" smtClean="0"/>
              <a:t>新建分支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857" y="1268760"/>
            <a:ext cx="6314286" cy="44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64339" y="5661248"/>
            <a:ext cx="3394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branch test</a:t>
            </a:r>
          </a:p>
          <a:p>
            <a:r>
              <a:rPr lang="en-US" altLang="zh-CN" sz="2800" dirty="0" err="1"/>
              <a:t>git</a:t>
            </a:r>
            <a:r>
              <a:rPr lang="en-US" altLang="zh-CN" sz="2800" dirty="0"/>
              <a:t> branch –d test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33001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</a:t>
            </a:r>
            <a:r>
              <a:rPr lang="en-US" altLang="zh-CN" dirty="0" smtClean="0"/>
              <a:t>-</a:t>
            </a:r>
            <a:r>
              <a:rPr lang="zh-CN" altLang="en-US" dirty="0"/>
              <a:t>切换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2776"/>
            <a:ext cx="8229600" cy="34877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4464" y="5085184"/>
            <a:ext cx="3775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checkout test</a:t>
            </a:r>
          </a:p>
          <a:p>
            <a:r>
              <a:rPr lang="en-US" altLang="zh-CN" sz="2800" dirty="0" err="1"/>
              <a:t>git</a:t>
            </a:r>
            <a:r>
              <a:rPr lang="en-US" altLang="zh-CN" sz="2800" dirty="0"/>
              <a:t> checkout </a:t>
            </a:r>
            <a:r>
              <a:rPr lang="en-US" altLang="zh-CN" sz="2800" dirty="0" smtClean="0"/>
              <a:t>–b test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6026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分支合并</a:t>
            </a:r>
            <a:r>
              <a:rPr lang="en-US" altLang="zh-CN" dirty="0" smtClean="0"/>
              <a:t>-fast-forward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84464" y="5085184"/>
            <a:ext cx="3775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checkout master</a:t>
            </a:r>
          </a:p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merge test</a:t>
            </a:r>
            <a:endParaRPr lang="zh-CN" altLang="en-US" sz="28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85" y="3501008"/>
            <a:ext cx="6371429" cy="15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490064"/>
            <a:ext cx="1224136" cy="20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0184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0.19306 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分支合并</a:t>
            </a:r>
            <a:r>
              <a:rPr lang="en-US" altLang="zh-CN" dirty="0" smtClean="0"/>
              <a:t>-</a:t>
            </a:r>
            <a:r>
              <a:rPr lang="en-US" altLang="zh-CN" dirty="0"/>
              <a:t>squash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84464" y="5787261"/>
            <a:ext cx="44630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checkout master</a:t>
            </a:r>
          </a:p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merge –squash test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3099343"/>
            <a:ext cx="6371429" cy="2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184189"/>
            <a:ext cx="5122063" cy="4448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167546"/>
            <a:ext cx="1202084" cy="20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273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54861 0.002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</a:t>
            </a:r>
            <a:r>
              <a:rPr lang="zh-CN" altLang="en-US" dirty="0" smtClean="0"/>
              <a:t>合并</a:t>
            </a:r>
            <a:r>
              <a:rPr lang="en-US" altLang="zh-CN" dirty="0" smtClean="0"/>
              <a:t>-no-</a:t>
            </a:r>
            <a:r>
              <a:rPr lang="en-US" altLang="zh-CN" dirty="0" err="1" smtClean="0"/>
              <a:t>ff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merge commit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84464" y="5787261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checkout master</a:t>
            </a:r>
          </a:p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merge –no-</a:t>
            </a:r>
            <a:r>
              <a:rPr lang="en-US" altLang="zh-CN" sz="2800" dirty="0" err="1" smtClean="0"/>
              <a:t>ff</a:t>
            </a:r>
            <a:r>
              <a:rPr lang="en-US" altLang="zh-CN" sz="2800" dirty="0" smtClean="0"/>
              <a:t> test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3166795"/>
            <a:ext cx="6912768" cy="271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335" y="3182426"/>
            <a:ext cx="5906169" cy="1440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167546"/>
            <a:ext cx="1202084" cy="20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4226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0.64305 0.002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分支合并</a:t>
            </a:r>
            <a:r>
              <a:rPr lang="en-US" altLang="zh-CN" dirty="0"/>
              <a:t>-merge vs rebase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762" y="1923495"/>
            <a:ext cx="6590476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51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分支合并</a:t>
            </a:r>
            <a:r>
              <a:rPr lang="en-US" altLang="zh-CN" dirty="0" smtClean="0"/>
              <a:t>-merge vs rebase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00" y="1755327"/>
            <a:ext cx="8200000" cy="3761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94535" y="5426060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merge master</a:t>
            </a:r>
          </a:p>
        </p:txBody>
      </p:sp>
    </p:spTree>
    <p:extLst>
      <p:ext uri="{BB962C8B-B14F-4D97-AF65-F5344CB8AC3E}">
        <p14:creationId xmlns:p14="http://schemas.microsoft.com/office/powerpoint/2010/main" val="17002162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分支合并</a:t>
            </a:r>
            <a:r>
              <a:rPr lang="en-US" altLang="zh-CN" dirty="0"/>
              <a:t>-merge vs rebase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36105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94535" y="5426060"/>
            <a:ext cx="33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</a:t>
            </a:r>
            <a:r>
              <a:rPr lang="en-US" altLang="zh-CN" sz="2800" dirty="0" err="1" smtClean="0"/>
              <a:t>it</a:t>
            </a:r>
            <a:r>
              <a:rPr lang="en-US" altLang="zh-CN" sz="2800" dirty="0" smtClean="0"/>
              <a:t> rebase master</a:t>
            </a:r>
          </a:p>
        </p:txBody>
      </p:sp>
    </p:spTree>
    <p:extLst>
      <p:ext uri="{BB962C8B-B14F-4D97-AF65-F5344CB8AC3E}">
        <p14:creationId xmlns:p14="http://schemas.microsoft.com/office/powerpoint/2010/main" val="24838770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Rebase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27729"/>
            <a:ext cx="8229600" cy="36105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7944" y="55172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A=2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55172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A=3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7944" y="44371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A=4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761521" y="612424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多次冲突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596336" y="36483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A=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3522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版本控制简史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/>
              <a:t>Git</a:t>
            </a:r>
            <a:r>
              <a:rPr lang="zh-CN" altLang="en-US" dirty="0"/>
              <a:t>简史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/>
              <a:t>Git</a:t>
            </a:r>
            <a:r>
              <a:rPr lang="zh-CN" altLang="en-US" dirty="0"/>
              <a:t>内部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zh-CN" altLang="en-US" dirty="0"/>
              <a:t>基础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zh-CN" altLang="en-US" dirty="0"/>
              <a:t>进</a:t>
            </a:r>
            <a:r>
              <a:rPr lang="zh-CN" altLang="en-US" dirty="0" smtClean="0"/>
              <a:t>阶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zh-CN" altLang="en-US" dirty="0"/>
              <a:t>开发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r>
              <a:rPr lang="en-US" altLang="zh-CN" dirty="0" err="1"/>
              <a:t>Icode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143" y="2399685"/>
            <a:ext cx="3685714" cy="2866667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65" y="1716757"/>
            <a:ext cx="8512870" cy="423252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远程引用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Remote HEAD -&gt; xxx/HEAD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origin/HEAD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Remote </a:t>
            </a:r>
            <a:r>
              <a:rPr lang="en-US" altLang="zh-CN" dirty="0" smtClean="0"/>
              <a:t>master -&gt; xxx/master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origin/master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1" y="3789040"/>
            <a:ext cx="880667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5804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更新远程分支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fetch xxx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fetch origin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3593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合并远程分支到本地分支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merge xxx/master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merge origin/master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709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push </a:t>
            </a:r>
            <a:r>
              <a:rPr lang="en-US" altLang="zh-CN" dirty="0" err="1" smtClean="0"/>
              <a:t>remotename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branchname</a:t>
            </a:r>
            <a:endParaRPr lang="en-US" altLang="zh-CN" dirty="0" smtClean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push origin 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6759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引用展开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push origin master</a:t>
            </a:r>
            <a:endParaRPr lang="zh-CN" altLang="en-US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push origin </a:t>
            </a:r>
            <a:r>
              <a:rPr lang="en-US" altLang="zh-CN" dirty="0" err="1" smtClean="0"/>
              <a:t>master:master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push origin </a:t>
            </a:r>
            <a:r>
              <a:rPr lang="en-US" altLang="zh-CN" dirty="0" smtClean="0"/>
              <a:t>heads/</a:t>
            </a:r>
            <a:r>
              <a:rPr lang="en-US" altLang="zh-CN" dirty="0" err="1" smtClean="0"/>
              <a:t>master:</a:t>
            </a:r>
            <a:r>
              <a:rPr lang="en-US" altLang="zh-CN" dirty="0" err="1"/>
              <a:t>heads</a:t>
            </a:r>
            <a:r>
              <a:rPr lang="en-US" altLang="zh-CN" dirty="0"/>
              <a:t>/</a:t>
            </a:r>
            <a:r>
              <a:rPr lang="en-US" altLang="zh-CN" dirty="0" smtClean="0"/>
              <a:t>master</a:t>
            </a:r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push origin </a:t>
            </a:r>
            <a:r>
              <a:rPr lang="en-US" altLang="zh-CN" dirty="0" smtClean="0"/>
              <a:t>refs/heads/</a:t>
            </a:r>
            <a:r>
              <a:rPr lang="en-US" altLang="zh-CN" dirty="0" err="1" smtClean="0"/>
              <a:t>master:refs</a:t>
            </a:r>
            <a:r>
              <a:rPr lang="en-US" altLang="zh-CN" dirty="0" smtClean="0"/>
              <a:t>/heads/master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push origin </a:t>
            </a:r>
            <a:r>
              <a:rPr lang="en-US" altLang="zh-CN" dirty="0" err="1" smtClean="0"/>
              <a:t>HEAD:refs</a:t>
            </a:r>
            <a:r>
              <a:rPr lang="en-US" altLang="zh-CN" dirty="0" smtClean="0"/>
              <a:t>/for/xxx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0367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</a:t>
            </a:r>
            <a:r>
              <a:rPr lang="zh-CN" altLang="en-US" dirty="0" smtClean="0"/>
              <a:t>端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remote </a:t>
            </a:r>
            <a:r>
              <a:rPr lang="en-US" altLang="zh-CN" dirty="0" smtClean="0"/>
              <a:t>–v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remote show xxx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0053"/>
            <a:ext cx="8496944" cy="37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6677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远端</a:t>
            </a:r>
            <a:r>
              <a:rPr lang="en-US" altLang="zh-CN" dirty="0" smtClean="0"/>
              <a:t>-</a:t>
            </a:r>
            <a:r>
              <a:rPr lang="zh-CN" altLang="en-US" dirty="0" smtClean="0"/>
              <a:t>添加删除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remote add xxx </a:t>
            </a:r>
            <a:r>
              <a:rPr lang="en-US" altLang="zh-CN" dirty="0" err="1" smtClean="0"/>
              <a:t>url</a:t>
            </a:r>
            <a:endParaRPr lang="en-US" altLang="zh-CN" dirty="0" smtClean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remote remove 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0963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log</a:t>
            </a:r>
          </a:p>
          <a:p>
            <a:r>
              <a:rPr lang="en-US" altLang="zh-CN" dirty="0" smtClean="0"/>
              <a:t>-number</a:t>
            </a:r>
          </a:p>
          <a:p>
            <a:r>
              <a:rPr lang="en-US" altLang="zh-CN" dirty="0" smtClean="0"/>
              <a:t>--</a:t>
            </a:r>
            <a:r>
              <a:rPr lang="en-US" altLang="zh-CN" dirty="0" err="1" smtClean="0"/>
              <a:t>oneline</a:t>
            </a:r>
            <a:r>
              <a:rPr lang="zh-CN" altLang="en-US" dirty="0" smtClean="0"/>
              <a:t>（</a:t>
            </a:r>
            <a:r>
              <a:rPr lang="en-US" altLang="zh-CN" dirty="0"/>
              <a:t>--</a:t>
            </a:r>
            <a:r>
              <a:rPr lang="en-US" altLang="zh-CN" dirty="0" smtClean="0"/>
              <a:t>abbrev-commit </a:t>
            </a:r>
            <a:r>
              <a:rPr lang="en-US" altLang="zh-CN" dirty="0"/>
              <a:t>--</a:t>
            </a:r>
            <a:r>
              <a:rPr lang="en-US" altLang="zh-CN" dirty="0" smtClean="0"/>
              <a:t>pretty=</a:t>
            </a:r>
            <a:r>
              <a:rPr lang="en-US" altLang="zh-CN" dirty="0" err="1" smtClean="0"/>
              <a:t>oneline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--</a:t>
            </a:r>
            <a:r>
              <a:rPr lang="en-US" altLang="zh-CN" dirty="0" smtClean="0"/>
              <a:t>graph</a:t>
            </a:r>
          </a:p>
          <a:p>
            <a:r>
              <a:rPr lang="en-US" altLang="zh-CN" dirty="0"/>
              <a:t>--decorate</a:t>
            </a:r>
            <a:endParaRPr lang="en-US" altLang="zh-CN" dirty="0" smtClean="0"/>
          </a:p>
          <a:p>
            <a:r>
              <a:rPr lang="en-US" altLang="zh-CN" dirty="0" smtClean="0"/>
              <a:t>--first-parent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版本控制简史</a:t>
            </a:r>
          </a:p>
        </p:txBody>
      </p:sp>
      <p:pic>
        <p:nvPicPr>
          <p:cNvPr id="1026" name="Picture 2" descr="http://static.open-open.com/lib/uploadImg/20150606/20150606102856_93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04864"/>
            <a:ext cx="6667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4881934"/>
            <a:ext cx="8338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Version Control System</a:t>
            </a:r>
            <a:endParaRPr lang="zh-CN" altLang="en-US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itk</a:t>
            </a:r>
            <a:r>
              <a:rPr lang="en-US" altLang="zh-CN" dirty="0" smtClean="0"/>
              <a:t> –all</a:t>
            </a:r>
          </a:p>
          <a:p>
            <a:r>
              <a:rPr lang="en-US" altLang="zh-CN" dirty="0" err="1"/>
              <a:t>gitk</a:t>
            </a:r>
            <a:r>
              <a:rPr lang="en-US" altLang="zh-CN" dirty="0"/>
              <a:t> --</a:t>
            </a:r>
            <a:r>
              <a:rPr lang="en-US" altLang="zh-CN" dirty="0" smtClean="0"/>
              <a:t>first-parent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74244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 demo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59" y="1340768"/>
            <a:ext cx="6850082" cy="2504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9" y="4204614"/>
            <a:ext cx="6850082" cy="205960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 demo2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404491"/>
            <a:ext cx="7344816" cy="485705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 bwMode="auto">
          <a:xfrm rot="10800000">
            <a:off x="7596336" y="4293096"/>
            <a:ext cx="802432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表示台北公交线路图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5178" y="1570038"/>
            <a:ext cx="3982846" cy="4525962"/>
          </a:xfrm>
          <a:prstGeom prst="rect">
            <a:avLst/>
          </a:prstGeom>
        </p:spPr>
      </p:pic>
      <p:pic>
        <p:nvPicPr>
          <p:cNvPr id="3076" name="Picture 4" descr="http://gugod.org/2009/12/12/3389620_29acb2fe86d3e03e7f8c665c4225c4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87" y="1581745"/>
            <a:ext cx="2251274" cy="450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3339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iff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diff file #</a:t>
            </a:r>
            <a:r>
              <a:rPr lang="zh-CN" altLang="en-US" dirty="0"/>
              <a:t>查看指定文件的差异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--stat #</a:t>
            </a:r>
            <a:r>
              <a:rPr lang="zh-CN" altLang="en-US" dirty="0"/>
              <a:t>查看简单的</a:t>
            </a:r>
            <a:r>
              <a:rPr lang="en-US" altLang="zh-CN" dirty="0"/>
              <a:t>diff</a:t>
            </a:r>
            <a:r>
              <a:rPr lang="zh-CN" altLang="en-US" dirty="0"/>
              <a:t>结果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#</a:t>
            </a:r>
            <a:r>
              <a:rPr lang="zh-CN" altLang="en-US" dirty="0"/>
              <a:t>比较</a:t>
            </a:r>
            <a:r>
              <a:rPr lang="en-US" altLang="zh-CN" dirty="0" err="1"/>
              <a:t>Worktree</a:t>
            </a:r>
            <a:r>
              <a:rPr lang="zh-CN" altLang="en-US" dirty="0"/>
              <a:t>和</a:t>
            </a:r>
            <a:r>
              <a:rPr lang="en-US" altLang="zh-CN" dirty="0"/>
              <a:t>Index</a:t>
            </a:r>
            <a:r>
              <a:rPr lang="zh-CN" altLang="en-US" dirty="0"/>
              <a:t>之间的差异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--cached #</a:t>
            </a:r>
            <a:r>
              <a:rPr lang="zh-CN" altLang="en-US" dirty="0"/>
              <a:t>比较</a:t>
            </a:r>
            <a:r>
              <a:rPr lang="en-US" altLang="zh-CN" dirty="0"/>
              <a:t>Index</a:t>
            </a:r>
            <a:r>
              <a:rPr lang="zh-CN" altLang="en-US" dirty="0"/>
              <a:t>和</a:t>
            </a:r>
            <a:r>
              <a:rPr lang="en-US" altLang="zh-CN" dirty="0"/>
              <a:t>HEAD</a:t>
            </a:r>
            <a:r>
              <a:rPr lang="zh-CN" altLang="en-US" dirty="0"/>
              <a:t>之间的差异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HEAD #</a:t>
            </a:r>
            <a:r>
              <a:rPr lang="zh-CN" altLang="en-US" dirty="0"/>
              <a:t>比较</a:t>
            </a:r>
            <a:r>
              <a:rPr lang="en-US" altLang="zh-CN" dirty="0" err="1"/>
              <a:t>Worktree</a:t>
            </a:r>
            <a:r>
              <a:rPr lang="zh-CN" altLang="en-US" dirty="0"/>
              <a:t>和</a:t>
            </a:r>
            <a:r>
              <a:rPr lang="en-US" altLang="zh-CN" dirty="0"/>
              <a:t>HEAD</a:t>
            </a:r>
            <a:r>
              <a:rPr lang="zh-CN" altLang="en-US" dirty="0"/>
              <a:t>之间的差异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branch #</a:t>
            </a:r>
            <a:r>
              <a:rPr lang="zh-CN" altLang="en-US" dirty="0"/>
              <a:t>比较</a:t>
            </a:r>
            <a:r>
              <a:rPr lang="en-US" altLang="zh-CN" dirty="0" err="1"/>
              <a:t>Worktree</a:t>
            </a:r>
            <a:r>
              <a:rPr lang="zh-CN" altLang="en-US" dirty="0"/>
              <a:t>和</a:t>
            </a:r>
            <a:r>
              <a:rPr lang="en-US" altLang="zh-CN" dirty="0"/>
              <a:t>branch</a:t>
            </a:r>
            <a:r>
              <a:rPr lang="zh-CN" altLang="en-US" dirty="0"/>
              <a:t>之间的差异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branch1 branch2 #</a:t>
            </a:r>
            <a:r>
              <a:rPr lang="zh-CN" altLang="en-US" dirty="0"/>
              <a:t>比较两次分支之间的差异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 commit </a:t>
            </a:r>
            <a:r>
              <a:rPr lang="en-US" altLang="zh-CN" dirty="0" err="1"/>
              <a:t>commit</a:t>
            </a:r>
            <a:r>
              <a:rPr lang="en-US" altLang="zh-CN" dirty="0"/>
              <a:t> #</a:t>
            </a:r>
            <a:r>
              <a:rPr lang="zh-CN" altLang="en-US" dirty="0"/>
              <a:t>比较两次提交之间的差异</a:t>
            </a:r>
          </a:p>
        </p:txBody>
      </p:sp>
    </p:spTree>
    <p:extLst>
      <p:ext uri="{BB962C8B-B14F-4D97-AF65-F5344CB8AC3E}">
        <p14:creationId xmlns:p14="http://schemas.microsoft.com/office/powerpoint/2010/main" val="4609889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333" y="1737781"/>
            <a:ext cx="7133333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5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常用命令总结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help status log</a:t>
            </a:r>
          </a:p>
          <a:p>
            <a:r>
              <a:rPr lang="en-US" altLang="zh-CN" dirty="0" smtClean="0"/>
              <a:t> clone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add commit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branch checkout diff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merge rebase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fetch pull push remote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进阶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33905" y="2271114"/>
            <a:ext cx="4476190" cy="3123809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选择修订</a:t>
            </a:r>
            <a:r>
              <a:rPr lang="zh-CN" altLang="en-US" dirty="0" smtClean="0"/>
              <a:t>版本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38" y="1570038"/>
            <a:ext cx="788972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226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选择修订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-^ &amp; ~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38" y="1268760"/>
            <a:ext cx="7889724" cy="4525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451" y="5734997"/>
            <a:ext cx="7353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HEAD^ A2    HEAD^^ A1    HEAD^2 B1</a:t>
            </a:r>
          </a:p>
          <a:p>
            <a:r>
              <a:rPr lang="en-US" altLang="zh-CN" sz="2400" dirty="0" smtClean="0"/>
              <a:t>HEAD~ A2    HEAD~~ A1    HEAD~2 A1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3763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的问题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回到过去</a:t>
            </a:r>
            <a:endParaRPr lang="en-US" altLang="zh-CN" dirty="0" smtClean="0"/>
          </a:p>
          <a:p>
            <a:r>
              <a:rPr lang="zh-CN" altLang="en-US" dirty="0"/>
              <a:t>改变</a:t>
            </a:r>
            <a:r>
              <a:rPr lang="zh-CN" altLang="en-US" dirty="0" smtClean="0"/>
              <a:t>历史</a:t>
            </a:r>
            <a:endParaRPr lang="en-US" altLang="zh-CN" dirty="0" smtClean="0"/>
          </a:p>
          <a:p>
            <a:r>
              <a:rPr lang="zh-CN" altLang="en-US" dirty="0" smtClean="0"/>
              <a:t>古今对比</a:t>
            </a:r>
            <a:endParaRPr lang="en-US" altLang="zh-CN" dirty="0" smtClean="0"/>
          </a:p>
          <a:p>
            <a:r>
              <a:rPr lang="zh-CN" altLang="en-US" dirty="0" smtClean="0"/>
              <a:t>并行开发</a:t>
            </a:r>
            <a:endParaRPr lang="en-US" altLang="zh-CN" dirty="0" smtClean="0"/>
          </a:p>
          <a:p>
            <a:r>
              <a:rPr lang="zh-CN" altLang="en-US" dirty="0"/>
              <a:t>谁动</a:t>
            </a:r>
            <a:r>
              <a:rPr lang="zh-CN" altLang="en-US" dirty="0" smtClean="0"/>
              <a:t>了我的代码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Picture 2" descr="http://imgsrc.baidu.com/forum/w%3D580/sign=8199bd20faedab6474724dc8c737af81/ffa8e6cd7b899e512a25f9ff43a7d933c9950d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3304" y="1570038"/>
            <a:ext cx="455739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选择修订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-</a:t>
            </a:r>
            <a:r>
              <a:rPr lang="zh-CN" altLang="en-US" dirty="0"/>
              <a:t>提交区间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38" y="1268760"/>
            <a:ext cx="7889724" cy="4525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451" y="5734997"/>
            <a:ext cx="735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log </a:t>
            </a:r>
            <a:r>
              <a:rPr lang="en-US" altLang="zh-CN" sz="2400" dirty="0" err="1" smtClean="0"/>
              <a:t>master..test</a:t>
            </a:r>
            <a:r>
              <a:rPr lang="en-US" altLang="zh-CN" sz="2400" dirty="0" smtClean="0"/>
              <a:t> C0 C1</a:t>
            </a:r>
          </a:p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log ^master test C0 C1</a:t>
            </a:r>
          </a:p>
          <a:p>
            <a:r>
              <a:rPr lang="en-US" altLang="zh-CN" sz="2400" dirty="0" err="1"/>
              <a:t>g</a:t>
            </a:r>
            <a:r>
              <a:rPr lang="en-US" altLang="zh-CN" sz="2400" dirty="0" err="1" smtClean="0"/>
              <a:t>it</a:t>
            </a:r>
            <a:r>
              <a:rPr lang="en-US" altLang="zh-CN" sz="2400" dirty="0" smtClean="0"/>
              <a:t> log master…test A1 A2 A3 C0 C1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24779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选择修订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reflog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454150"/>
            <a:ext cx="8229602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6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搜索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524" y="2742543"/>
            <a:ext cx="2380952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514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搜索</a:t>
            </a:r>
            <a:r>
              <a:rPr lang="en-US" altLang="zh-CN" b="0" dirty="0"/>
              <a:t>-</a:t>
            </a:r>
            <a:r>
              <a:rPr lang="en-US" altLang="zh-CN" b="0" dirty="0" err="1"/>
              <a:t>Git</a:t>
            </a:r>
            <a:r>
              <a:rPr lang="en-US" altLang="zh-CN" b="0" dirty="0"/>
              <a:t> </a:t>
            </a:r>
            <a:r>
              <a:rPr lang="en-US" altLang="zh-CN" b="0" dirty="0" smtClean="0"/>
              <a:t>blame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13" y="2292821"/>
            <a:ext cx="8261774" cy="30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43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搜索</a:t>
            </a:r>
            <a:r>
              <a:rPr lang="en-US" altLang="zh-CN" b="0" dirty="0"/>
              <a:t>-</a:t>
            </a:r>
            <a:r>
              <a:rPr lang="en-US" altLang="zh-CN" b="0" dirty="0" err="1"/>
              <a:t>Git</a:t>
            </a:r>
            <a:r>
              <a:rPr lang="en-US" altLang="zh-CN" b="0" dirty="0"/>
              <a:t> </a:t>
            </a:r>
            <a:r>
              <a:rPr lang="en-US" altLang="zh-CN" b="0" dirty="0" err="1"/>
              <a:t>Grep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80" y="2868885"/>
            <a:ext cx="8218840" cy="19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57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搜索</a:t>
            </a:r>
            <a:r>
              <a:rPr lang="en-US" altLang="zh-CN" b="0" dirty="0"/>
              <a:t>-</a:t>
            </a:r>
            <a:r>
              <a:rPr lang="en-US" altLang="zh-CN" b="0" dirty="0" err="1"/>
              <a:t>git</a:t>
            </a:r>
            <a:r>
              <a:rPr lang="en-US" altLang="zh-CN" b="0" dirty="0"/>
              <a:t> log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159" y="1284710"/>
            <a:ext cx="7537682" cy="50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0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重写</a:t>
            </a:r>
            <a:r>
              <a:rPr lang="zh-CN" altLang="en-US" b="0" dirty="0" smtClean="0"/>
              <a:t>历史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87824" y="3356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666" y="3361590"/>
            <a:ext cx="3466667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40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重写</a:t>
            </a:r>
            <a:r>
              <a:rPr lang="zh-CN" altLang="en-US" b="0" dirty="0" smtClean="0"/>
              <a:t>历史</a:t>
            </a:r>
            <a:r>
              <a:rPr lang="en-US" altLang="zh-CN" b="0" dirty="0"/>
              <a:t>---amend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762" y="1628800"/>
            <a:ext cx="6390476" cy="34666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2441" y="5517232"/>
            <a:ext cx="379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commit --amend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113509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重写历史</a:t>
            </a:r>
            <a:r>
              <a:rPr lang="en-US" altLang="zh-CN" b="0" dirty="0"/>
              <a:t>---amend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000" y="1594924"/>
            <a:ext cx="6600000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重写</a:t>
            </a:r>
            <a:r>
              <a:rPr lang="zh-CN" altLang="en-US" b="0" dirty="0" smtClean="0"/>
              <a:t>历史</a:t>
            </a:r>
            <a:r>
              <a:rPr lang="en-US" altLang="zh-CN" b="0" dirty="0"/>
              <a:t>-rebase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190" y="1628800"/>
            <a:ext cx="6447619" cy="3619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2441" y="5517232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rebase –</a:t>
            </a:r>
            <a:r>
              <a:rPr lang="en-US" altLang="zh-CN" sz="2800" dirty="0" err="1" smtClean="0"/>
              <a:t>i</a:t>
            </a:r>
            <a:r>
              <a:rPr lang="en-US" altLang="zh-CN" sz="2800" dirty="0" smtClean="0"/>
              <a:t> HEAD~2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6337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新员工入职培训(综合)201006">
  <a:themeElements>
    <a:clrScheme name="Baidu_PPT_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_PPT_Temp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45720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2318DE"/>
          </a:buClr>
          <a:buSzPct val="100000"/>
          <a:buFontTx/>
          <a:buNone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45720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2318DE"/>
          </a:buClr>
          <a:buSzPct val="100000"/>
          <a:buFontTx/>
          <a:buNone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aidu_PPT_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Telephony RIL串讲</Template>
  <TotalTime>2634</TotalTime>
  <Words>1433</Words>
  <Application>Microsoft Office PowerPoint</Application>
  <PresentationFormat>全屏显示(4:3)</PresentationFormat>
  <Paragraphs>398</Paragraphs>
  <Slides>137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137</vt:i4>
      </vt:variant>
    </vt:vector>
  </HeadingPairs>
  <TitlesOfParts>
    <vt:vector size="144" baseType="lpstr">
      <vt:lpstr>黑体</vt:lpstr>
      <vt:lpstr>宋体</vt:lpstr>
      <vt:lpstr>微软雅黑</vt:lpstr>
      <vt:lpstr>Arial</vt:lpstr>
      <vt:lpstr>Calibri</vt:lpstr>
      <vt:lpstr>Verdana</vt:lpstr>
      <vt:lpstr>新员工入职培训(综合)201006</vt:lpstr>
      <vt:lpstr>PowerPoint 演示文稿</vt:lpstr>
      <vt:lpstr>自我介绍</vt:lpstr>
      <vt:lpstr>发音</vt:lpstr>
      <vt:lpstr>阅读次数最多的书</vt:lpstr>
      <vt:lpstr>冰山一角</vt:lpstr>
      <vt:lpstr>GUI VS CLI</vt:lpstr>
      <vt:lpstr>大纲</vt:lpstr>
      <vt:lpstr>版本控制简史</vt:lpstr>
      <vt:lpstr>解决的问题</vt:lpstr>
      <vt:lpstr>分类</vt:lpstr>
      <vt:lpstr>史前时代</vt:lpstr>
      <vt:lpstr>LVCS-rcs </vt:lpstr>
      <vt:lpstr>CVCS-CVS, Subversion </vt:lpstr>
      <vt:lpstr>DVCS-Git, Mercurial </vt:lpstr>
      <vt:lpstr>DVCS优缺点</vt:lpstr>
      <vt:lpstr>Git简史</vt:lpstr>
      <vt:lpstr>Git之父</vt:lpstr>
      <vt:lpstr>Linus语录</vt:lpstr>
      <vt:lpstr>Git诞生记</vt:lpstr>
      <vt:lpstr>Git使命</vt:lpstr>
      <vt:lpstr>Git优点</vt:lpstr>
      <vt:lpstr>谁在使用</vt:lpstr>
      <vt:lpstr>存储差异</vt:lpstr>
      <vt:lpstr>存储快照</vt:lpstr>
      <vt:lpstr>Git内部原理</vt:lpstr>
      <vt:lpstr>底层命令和高层命令</vt:lpstr>
      <vt:lpstr>What is Git?</vt:lpstr>
      <vt:lpstr>.git</vt:lpstr>
      <vt:lpstr>SHA-1哈希值</vt:lpstr>
      <vt:lpstr>hash-object</vt:lpstr>
      <vt:lpstr>Write-tree &amp; update-index</vt:lpstr>
      <vt:lpstr>Commit-tree</vt:lpstr>
      <vt:lpstr>Objects类型</vt:lpstr>
      <vt:lpstr>举个例子</vt:lpstr>
      <vt:lpstr>关系图</vt:lpstr>
      <vt:lpstr>Git-parser</vt:lpstr>
      <vt:lpstr>Commit-tree-blob图示</vt:lpstr>
      <vt:lpstr>refs</vt:lpstr>
      <vt:lpstr>Refs图示</vt:lpstr>
      <vt:lpstr>HEAD</vt:lpstr>
      <vt:lpstr>config</vt:lpstr>
      <vt:lpstr>Git基础</vt:lpstr>
      <vt:lpstr>install</vt:lpstr>
      <vt:lpstr>Git-for-windows</vt:lpstr>
      <vt:lpstr>help</vt:lpstr>
      <vt:lpstr>config</vt:lpstr>
      <vt:lpstr>配置秘钥</vt:lpstr>
      <vt:lpstr>获得git仓库</vt:lpstr>
      <vt:lpstr>.gitignore</vt:lpstr>
      <vt:lpstr>.gitignore</vt:lpstr>
      <vt:lpstr>.gitattributes</vt:lpstr>
      <vt:lpstr>工作流</vt:lpstr>
      <vt:lpstr>文件状态</vt:lpstr>
      <vt:lpstr>git status</vt:lpstr>
      <vt:lpstr>Commit基本原则</vt:lpstr>
      <vt:lpstr>Commit规范</vt:lpstr>
      <vt:lpstr>提交（ commit ）</vt:lpstr>
      <vt:lpstr>提示说明</vt:lpstr>
      <vt:lpstr>分支 branch</vt:lpstr>
      <vt:lpstr>master</vt:lpstr>
      <vt:lpstr>分支-新建分支</vt:lpstr>
      <vt:lpstr>分支-切换</vt:lpstr>
      <vt:lpstr>分支合并-fast-forward</vt:lpstr>
      <vt:lpstr>分支合并-squash</vt:lpstr>
      <vt:lpstr>分支合并-no-ff（merge commit）</vt:lpstr>
      <vt:lpstr>分支合并-merge vs rebase</vt:lpstr>
      <vt:lpstr>分支合并-merge vs rebase</vt:lpstr>
      <vt:lpstr>分支合并-merge vs rebase</vt:lpstr>
      <vt:lpstr>Rebase原理</vt:lpstr>
      <vt:lpstr>远端</vt:lpstr>
      <vt:lpstr>远端</vt:lpstr>
      <vt:lpstr>远程引用</vt:lpstr>
      <vt:lpstr>更新远程分支</vt:lpstr>
      <vt:lpstr>合并远程分支到本地分支</vt:lpstr>
      <vt:lpstr>推送</vt:lpstr>
      <vt:lpstr>引用展开</vt:lpstr>
      <vt:lpstr>远端-查看</vt:lpstr>
      <vt:lpstr>远端-添加删除</vt:lpstr>
      <vt:lpstr>log</vt:lpstr>
      <vt:lpstr>gitk</vt:lpstr>
      <vt:lpstr>Log demo</vt:lpstr>
      <vt:lpstr>Log demo2</vt:lpstr>
      <vt:lpstr>用Git表示台北公交线路图</vt:lpstr>
      <vt:lpstr>diff</vt:lpstr>
      <vt:lpstr>git diff</vt:lpstr>
      <vt:lpstr>常用命令总结</vt:lpstr>
      <vt:lpstr>Git进阶</vt:lpstr>
      <vt:lpstr>选择修订版本</vt:lpstr>
      <vt:lpstr>选择修订版本-^ &amp; ~</vt:lpstr>
      <vt:lpstr>选择修订版本-提交区间</vt:lpstr>
      <vt:lpstr>选择修订版本-reflog</vt:lpstr>
      <vt:lpstr>搜索</vt:lpstr>
      <vt:lpstr>搜索-Git blame</vt:lpstr>
      <vt:lpstr>搜索-Git Grep</vt:lpstr>
      <vt:lpstr>搜索-git log</vt:lpstr>
      <vt:lpstr>重写历史</vt:lpstr>
      <vt:lpstr>重写历史---amend</vt:lpstr>
      <vt:lpstr>重写历史---amend</vt:lpstr>
      <vt:lpstr>重写历史-rebase</vt:lpstr>
      <vt:lpstr>重写历史-rebase</vt:lpstr>
      <vt:lpstr>重置揭密</vt:lpstr>
      <vt:lpstr>重置揭密-reset</vt:lpstr>
      <vt:lpstr>Reset file</vt:lpstr>
      <vt:lpstr>重置揭密-checkout</vt:lpstr>
      <vt:lpstr>Checkout file</vt:lpstr>
      <vt:lpstr>Reset vs checkout</vt:lpstr>
      <vt:lpstr>高级合并</vt:lpstr>
      <vt:lpstr>合并冲突</vt:lpstr>
      <vt:lpstr>高级合并-合并冲突</vt:lpstr>
      <vt:lpstr>检出冲突</vt:lpstr>
      <vt:lpstr>高级合并-中断合并</vt:lpstr>
      <vt:lpstr>高级合并-撤消合并</vt:lpstr>
      <vt:lpstr>未提交-git reset --hard HEAD~ </vt:lpstr>
      <vt:lpstr>已提交 git revert -m 1 HEAD</vt:lpstr>
      <vt:lpstr>Git开发流程</vt:lpstr>
      <vt:lpstr>集中式工作流</vt:lpstr>
      <vt:lpstr>Project ssh key</vt:lpstr>
      <vt:lpstr>organization</vt:lpstr>
      <vt:lpstr>集成管理者工作流</vt:lpstr>
      <vt:lpstr>Fork &amp; pull request</vt:lpstr>
      <vt:lpstr>Icode</vt:lpstr>
      <vt:lpstr>What is gerrit</vt:lpstr>
      <vt:lpstr>Gerrit架构</vt:lpstr>
      <vt:lpstr>提交规则</vt:lpstr>
      <vt:lpstr>原理</vt:lpstr>
      <vt:lpstr>原理</vt:lpstr>
      <vt:lpstr>amend</vt:lpstr>
      <vt:lpstr>amend</vt:lpstr>
      <vt:lpstr>commit-msg</vt:lpstr>
      <vt:lpstr>Change-id</vt:lpstr>
      <vt:lpstr>推荐流程</vt:lpstr>
      <vt:lpstr>opush</vt:lpstr>
      <vt:lpstr>一步一步教你用icode</vt:lpstr>
      <vt:lpstr>icode常见问题</vt:lpstr>
      <vt:lpstr>推荐学习</vt:lpstr>
      <vt:lpstr>参考资料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Wang,Qiang(Mobile &amp; CloudOS Device)</dc:creator>
  <cp:lastModifiedBy>Yan,Xuefeng</cp:lastModifiedBy>
  <cp:revision>1315</cp:revision>
  <dcterms:created xsi:type="dcterms:W3CDTF">2016-12-19T12:37:00Z</dcterms:created>
  <dcterms:modified xsi:type="dcterms:W3CDTF">2017-01-17T05:47:03Z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